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5" r:id="rId3"/>
    <p:sldId id="258" r:id="rId4"/>
    <p:sldId id="259" r:id="rId5"/>
    <p:sldId id="293" r:id="rId6"/>
    <p:sldId id="294" r:id="rId7"/>
    <p:sldId id="273" r:id="rId8"/>
    <p:sldId id="274" r:id="rId9"/>
    <p:sldId id="271" r:id="rId10"/>
    <p:sldId id="282" r:id="rId11"/>
    <p:sldId id="287" r:id="rId12"/>
    <p:sldId id="289" r:id="rId13"/>
    <p:sldId id="288" r:id="rId14"/>
    <p:sldId id="264" r:id="rId15"/>
    <p:sldId id="270" r:id="rId16"/>
    <p:sldId id="267" r:id="rId17"/>
    <p:sldId id="261" r:id="rId18"/>
    <p:sldId id="266" r:id="rId19"/>
    <p:sldId id="283" r:id="rId20"/>
    <p:sldId id="290" r:id="rId21"/>
    <p:sldId id="277" r:id="rId22"/>
    <p:sldId id="291" r:id="rId23"/>
    <p:sldId id="284" r:id="rId24"/>
    <p:sldId id="260" r:id="rId25"/>
    <p:sldId id="280" r:id="rId26"/>
    <p:sldId id="276" r:id="rId27"/>
    <p:sldId id="281" r:id="rId28"/>
    <p:sldId id="292" r:id="rId29"/>
    <p:sldId id="275" r:id="rId30"/>
    <p:sldId id="263" r:id="rId31"/>
    <p:sldId id="285" r:id="rId32"/>
    <p:sldId id="268" r:id="rId33"/>
    <p:sldId id="279" r:id="rId34"/>
    <p:sldId id="262" r:id="rId35"/>
    <p:sldId id="265" r:id="rId36"/>
    <p:sldId id="269" r:id="rId37"/>
    <p:sldId id="278" r:id="rId38"/>
    <p:sldId id="272" r:id="rId39"/>
    <p:sldId id="286"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98FC43-2849-424E-848E-A1DCFC5C2BCD}"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17784-48D8-492E-904D-B962A813741E}" type="slidenum">
              <a:rPr lang="en-US" smtClean="0"/>
              <a:t>‹#›</a:t>
            </a:fld>
            <a:endParaRPr lang="en-US"/>
          </a:p>
        </p:txBody>
      </p:sp>
    </p:spTree>
    <p:extLst>
      <p:ext uri="{BB962C8B-B14F-4D97-AF65-F5344CB8AC3E}">
        <p14:creationId xmlns:p14="http://schemas.microsoft.com/office/powerpoint/2010/main" val="3470735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98FC43-2849-424E-848E-A1DCFC5C2BCD}" type="datetimeFigureOut">
              <a:rPr lang="en-US" smtClean="0"/>
              <a:t>13-May-20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17784-48D8-492E-904D-B962A813741E}" type="slidenum">
              <a:rPr lang="en-US" smtClean="0"/>
              <a:t>‹#›</a:t>
            </a:fld>
            <a:endParaRPr lang="en-US"/>
          </a:p>
        </p:txBody>
      </p:sp>
    </p:spTree>
    <p:extLst>
      <p:ext uri="{BB962C8B-B14F-4D97-AF65-F5344CB8AC3E}">
        <p14:creationId xmlns:p14="http://schemas.microsoft.com/office/powerpoint/2010/main" val="3455852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098FC43-2849-424E-848E-A1DCFC5C2BCD}"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17784-48D8-492E-904D-B962A813741E}" type="slidenum">
              <a:rPr lang="en-US" smtClean="0"/>
              <a:t>‹#›</a:t>
            </a:fld>
            <a:endParaRPr lang="en-US"/>
          </a:p>
        </p:txBody>
      </p:sp>
    </p:spTree>
    <p:extLst>
      <p:ext uri="{BB962C8B-B14F-4D97-AF65-F5344CB8AC3E}">
        <p14:creationId xmlns:p14="http://schemas.microsoft.com/office/powerpoint/2010/main" val="3263731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098FC43-2849-424E-848E-A1DCFC5C2BCD}"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17784-48D8-492E-904D-B962A813741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00109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98FC43-2849-424E-848E-A1DCFC5C2BCD}"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17784-48D8-492E-904D-B962A813741E}" type="slidenum">
              <a:rPr lang="en-US" smtClean="0"/>
              <a:t>‹#›</a:t>
            </a:fld>
            <a:endParaRPr lang="en-US"/>
          </a:p>
        </p:txBody>
      </p:sp>
    </p:spTree>
    <p:extLst>
      <p:ext uri="{BB962C8B-B14F-4D97-AF65-F5344CB8AC3E}">
        <p14:creationId xmlns:p14="http://schemas.microsoft.com/office/powerpoint/2010/main" val="1259262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098FC43-2849-424E-848E-A1DCFC5C2BCD}" type="datetimeFigureOut">
              <a:rPr lang="en-US" smtClean="0"/>
              <a:t>13-May-20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17784-48D8-492E-904D-B962A813741E}" type="slidenum">
              <a:rPr lang="en-US" smtClean="0"/>
              <a:t>‹#›</a:t>
            </a:fld>
            <a:endParaRPr lang="en-US"/>
          </a:p>
        </p:txBody>
      </p:sp>
    </p:spTree>
    <p:extLst>
      <p:ext uri="{BB962C8B-B14F-4D97-AF65-F5344CB8AC3E}">
        <p14:creationId xmlns:p14="http://schemas.microsoft.com/office/powerpoint/2010/main" val="2289624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098FC43-2849-424E-848E-A1DCFC5C2BCD}" type="datetimeFigureOut">
              <a:rPr lang="en-US" smtClean="0"/>
              <a:t>13-May-20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17784-48D8-492E-904D-B962A813741E}" type="slidenum">
              <a:rPr lang="en-US" smtClean="0"/>
              <a:t>‹#›</a:t>
            </a:fld>
            <a:endParaRPr lang="en-US"/>
          </a:p>
        </p:txBody>
      </p:sp>
    </p:spTree>
    <p:extLst>
      <p:ext uri="{BB962C8B-B14F-4D97-AF65-F5344CB8AC3E}">
        <p14:creationId xmlns:p14="http://schemas.microsoft.com/office/powerpoint/2010/main" val="432796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98FC43-2849-424E-848E-A1DCFC5C2BCD}"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17784-48D8-492E-904D-B962A813741E}" type="slidenum">
              <a:rPr lang="en-US" smtClean="0"/>
              <a:t>‹#›</a:t>
            </a:fld>
            <a:endParaRPr lang="en-US"/>
          </a:p>
        </p:txBody>
      </p:sp>
    </p:spTree>
    <p:extLst>
      <p:ext uri="{BB962C8B-B14F-4D97-AF65-F5344CB8AC3E}">
        <p14:creationId xmlns:p14="http://schemas.microsoft.com/office/powerpoint/2010/main" val="4287084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98FC43-2849-424E-848E-A1DCFC5C2BCD}"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17784-48D8-492E-904D-B962A813741E}" type="slidenum">
              <a:rPr lang="en-US" smtClean="0"/>
              <a:t>‹#›</a:t>
            </a:fld>
            <a:endParaRPr lang="en-US"/>
          </a:p>
        </p:txBody>
      </p:sp>
    </p:spTree>
    <p:extLst>
      <p:ext uri="{BB962C8B-B14F-4D97-AF65-F5344CB8AC3E}">
        <p14:creationId xmlns:p14="http://schemas.microsoft.com/office/powerpoint/2010/main" val="2590837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D098FC43-2849-424E-848E-A1DCFC5C2BCD}"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17784-48D8-492E-904D-B962A813741E}" type="slidenum">
              <a:rPr lang="en-US" smtClean="0"/>
              <a:t>‹#›</a:t>
            </a:fld>
            <a:endParaRPr lang="en-US"/>
          </a:p>
        </p:txBody>
      </p:sp>
    </p:spTree>
    <p:extLst>
      <p:ext uri="{BB962C8B-B14F-4D97-AF65-F5344CB8AC3E}">
        <p14:creationId xmlns:p14="http://schemas.microsoft.com/office/powerpoint/2010/main" val="2673353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98FC43-2849-424E-848E-A1DCFC5C2BCD}"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17784-48D8-492E-904D-B962A813741E}" type="slidenum">
              <a:rPr lang="en-US" smtClean="0"/>
              <a:t>‹#›</a:t>
            </a:fld>
            <a:endParaRPr lang="en-US"/>
          </a:p>
        </p:txBody>
      </p:sp>
    </p:spTree>
    <p:extLst>
      <p:ext uri="{BB962C8B-B14F-4D97-AF65-F5344CB8AC3E}">
        <p14:creationId xmlns:p14="http://schemas.microsoft.com/office/powerpoint/2010/main" val="2144789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98FC43-2849-424E-848E-A1DCFC5C2BCD}" type="datetimeFigureOut">
              <a:rPr lang="en-US" smtClean="0"/>
              <a:t>13-May-20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17784-48D8-492E-904D-B962A813741E}" type="slidenum">
              <a:rPr lang="en-US" smtClean="0"/>
              <a:t>‹#›</a:t>
            </a:fld>
            <a:endParaRPr lang="en-US"/>
          </a:p>
        </p:txBody>
      </p:sp>
    </p:spTree>
    <p:extLst>
      <p:ext uri="{BB962C8B-B14F-4D97-AF65-F5344CB8AC3E}">
        <p14:creationId xmlns:p14="http://schemas.microsoft.com/office/powerpoint/2010/main" val="3385072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98FC43-2849-424E-848E-A1DCFC5C2BCD}" type="datetimeFigureOut">
              <a:rPr lang="en-US" smtClean="0"/>
              <a:t>13-May-20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F17784-48D8-492E-904D-B962A813741E}" type="slidenum">
              <a:rPr lang="en-US" smtClean="0"/>
              <a:t>‹#›</a:t>
            </a:fld>
            <a:endParaRPr lang="en-US"/>
          </a:p>
        </p:txBody>
      </p:sp>
    </p:spTree>
    <p:extLst>
      <p:ext uri="{BB962C8B-B14F-4D97-AF65-F5344CB8AC3E}">
        <p14:creationId xmlns:p14="http://schemas.microsoft.com/office/powerpoint/2010/main" val="369742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D098FC43-2849-424E-848E-A1DCFC5C2BCD}" type="datetimeFigureOut">
              <a:rPr lang="en-US" smtClean="0"/>
              <a:t>13-May-20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6F17784-48D8-492E-904D-B962A813741E}" type="slidenum">
              <a:rPr lang="en-US" smtClean="0"/>
              <a:t>‹#›</a:t>
            </a:fld>
            <a:endParaRPr lang="en-US"/>
          </a:p>
        </p:txBody>
      </p:sp>
    </p:spTree>
    <p:extLst>
      <p:ext uri="{BB962C8B-B14F-4D97-AF65-F5344CB8AC3E}">
        <p14:creationId xmlns:p14="http://schemas.microsoft.com/office/powerpoint/2010/main" val="63253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098FC43-2849-424E-848E-A1DCFC5C2BCD}" type="datetimeFigureOut">
              <a:rPr lang="en-US" smtClean="0"/>
              <a:t>13-May-20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6F17784-48D8-492E-904D-B962A813741E}" type="slidenum">
              <a:rPr lang="en-US" smtClean="0"/>
              <a:t>‹#›</a:t>
            </a:fld>
            <a:endParaRPr lang="en-US"/>
          </a:p>
        </p:txBody>
      </p:sp>
    </p:spTree>
    <p:extLst>
      <p:ext uri="{BB962C8B-B14F-4D97-AF65-F5344CB8AC3E}">
        <p14:creationId xmlns:p14="http://schemas.microsoft.com/office/powerpoint/2010/main" val="36859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098FC43-2849-424E-848E-A1DCFC5C2BCD}" type="datetimeFigureOut">
              <a:rPr lang="en-US" smtClean="0"/>
              <a:t>13-May-20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6F17784-48D8-492E-904D-B962A813741E}" type="slidenum">
              <a:rPr lang="en-US" smtClean="0"/>
              <a:t>‹#›</a:t>
            </a:fld>
            <a:endParaRPr lang="en-US"/>
          </a:p>
        </p:txBody>
      </p:sp>
    </p:spTree>
    <p:extLst>
      <p:ext uri="{BB962C8B-B14F-4D97-AF65-F5344CB8AC3E}">
        <p14:creationId xmlns:p14="http://schemas.microsoft.com/office/powerpoint/2010/main" val="1761866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98FC43-2849-424E-848E-A1DCFC5C2BCD}" type="datetimeFigureOut">
              <a:rPr lang="en-US" smtClean="0"/>
              <a:t>13-May-20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17784-48D8-492E-904D-B962A813741E}" type="slidenum">
              <a:rPr lang="en-US" smtClean="0"/>
              <a:t>‹#›</a:t>
            </a:fld>
            <a:endParaRPr lang="en-US"/>
          </a:p>
        </p:txBody>
      </p:sp>
    </p:spTree>
    <p:extLst>
      <p:ext uri="{BB962C8B-B14F-4D97-AF65-F5344CB8AC3E}">
        <p14:creationId xmlns:p14="http://schemas.microsoft.com/office/powerpoint/2010/main" val="3820652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098FC43-2849-424E-848E-A1DCFC5C2BCD}" type="datetimeFigureOut">
              <a:rPr lang="en-US" smtClean="0"/>
              <a:t>13-May-20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6F17784-48D8-492E-904D-B962A813741E}" type="slidenum">
              <a:rPr lang="en-US" smtClean="0"/>
              <a:t>‹#›</a:t>
            </a:fld>
            <a:endParaRPr lang="en-US"/>
          </a:p>
        </p:txBody>
      </p:sp>
    </p:spTree>
    <p:extLst>
      <p:ext uri="{BB962C8B-B14F-4D97-AF65-F5344CB8AC3E}">
        <p14:creationId xmlns:p14="http://schemas.microsoft.com/office/powerpoint/2010/main" val="231004816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8AEBE-EFCB-49A9-B466-FD63891D3215}"/>
              </a:ext>
            </a:extLst>
          </p:cNvPr>
          <p:cNvSpPr>
            <a:spLocks noGrp="1"/>
          </p:cNvSpPr>
          <p:nvPr>
            <p:ph type="ctrTitle"/>
          </p:nvPr>
        </p:nvSpPr>
        <p:spPr>
          <a:xfrm>
            <a:off x="1603513" y="1470989"/>
            <a:ext cx="8852452" cy="1787180"/>
          </a:xfrm>
        </p:spPr>
        <p:txBody>
          <a:bodyPr/>
          <a:lstStyle/>
          <a:p>
            <a:pPr algn="ctr"/>
            <a:r>
              <a:rPr lang="en-US" sz="5400" dirty="0">
                <a:solidFill>
                  <a:schemeClr val="tx1"/>
                </a:solidFill>
                <a:latin typeface="Algerian" panose="04020705040A02060702" pitchFamily="82" charset="0"/>
              </a:rPr>
              <a:t>Rembrandt</a:t>
            </a:r>
            <a:br>
              <a:rPr lang="en-US" sz="5400" dirty="0">
                <a:solidFill>
                  <a:schemeClr val="tx1"/>
                </a:solidFill>
                <a:latin typeface="Algerian" panose="04020705040A02060702" pitchFamily="82" charset="0"/>
              </a:rPr>
            </a:br>
            <a:r>
              <a:rPr lang="en-US" sz="3600" dirty="0">
                <a:solidFill>
                  <a:schemeClr val="tx1"/>
                </a:solidFill>
                <a:latin typeface="Algerian" panose="04020705040A02060702" pitchFamily="82" charset="0"/>
              </a:rPr>
              <a:t>(1606-1669)</a:t>
            </a:r>
          </a:p>
        </p:txBody>
      </p:sp>
      <p:sp>
        <p:nvSpPr>
          <p:cNvPr id="3" name="Subtitle 2">
            <a:extLst>
              <a:ext uri="{FF2B5EF4-FFF2-40B4-BE49-F238E27FC236}">
                <a16:creationId xmlns:a16="http://schemas.microsoft.com/office/drawing/2014/main" id="{993D4A59-DFD4-48FB-B762-5E309D000DD6}"/>
              </a:ext>
            </a:extLst>
          </p:cNvPr>
          <p:cNvSpPr>
            <a:spLocks noGrp="1"/>
          </p:cNvSpPr>
          <p:nvPr>
            <p:ph type="subTitle" idx="1"/>
          </p:nvPr>
        </p:nvSpPr>
        <p:spPr>
          <a:xfrm>
            <a:off x="1524000" y="3721305"/>
            <a:ext cx="9144000" cy="1963877"/>
          </a:xfrm>
        </p:spPr>
        <p:txBody>
          <a:bodyPr>
            <a:normAutofit/>
          </a:bodyPr>
          <a:lstStyle/>
          <a:p>
            <a:pPr algn="ctr"/>
            <a:r>
              <a:rPr lang="en-US" sz="2200" dirty="0">
                <a:latin typeface="Times New Roman" panose="02020603050405020304" pitchFamily="18" charset="0"/>
                <a:cs typeface="Times New Roman" panose="02020603050405020304" pitchFamily="18" charset="0"/>
              </a:rPr>
              <a:t>History of Western Art</a:t>
            </a:r>
          </a:p>
          <a:p>
            <a:pPr algn="ctr"/>
            <a:r>
              <a:rPr lang="en-US" sz="2200" dirty="0">
                <a:latin typeface="Times New Roman" panose="02020603050405020304" pitchFamily="18" charset="0"/>
                <a:cs typeface="Times New Roman" panose="02020603050405020304" pitchFamily="18" charset="0"/>
              </a:rPr>
              <a:t>BFA-II (Visual Arts)</a:t>
            </a:r>
          </a:p>
          <a:p>
            <a:pPr algn="ctr"/>
            <a:r>
              <a:rPr lang="en-US" sz="2200" dirty="0">
                <a:latin typeface="Times New Roman" panose="02020603050405020304" pitchFamily="18" charset="0"/>
                <a:cs typeface="Times New Roman" panose="02020603050405020304" pitchFamily="18" charset="0"/>
              </a:rPr>
              <a:t>Course Incharge: Ms. Farah Khan</a:t>
            </a:r>
          </a:p>
          <a:p>
            <a:pPr algn="ctr"/>
            <a:r>
              <a:rPr lang="en-US" sz="2200" dirty="0">
                <a:latin typeface="Times New Roman" panose="02020603050405020304" pitchFamily="18" charset="0"/>
                <a:cs typeface="Times New Roman" panose="02020603050405020304" pitchFamily="18" charset="0"/>
              </a:rPr>
              <a:t>Institute of Design &amp; Visual Arts (LCWU)</a:t>
            </a:r>
            <a:endParaRPr lang="en-US" sz="2200" dirty="0">
              <a:latin typeface="Algerian" panose="04020705040A02060702" pitchFamily="82" charset="0"/>
            </a:endParaRPr>
          </a:p>
        </p:txBody>
      </p:sp>
    </p:spTree>
    <p:extLst>
      <p:ext uri="{BB962C8B-B14F-4D97-AF65-F5344CB8AC3E}">
        <p14:creationId xmlns:p14="http://schemas.microsoft.com/office/powerpoint/2010/main" val="1307783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A6A2-5444-4529-918E-8AE31426A11C}"/>
              </a:ext>
            </a:extLst>
          </p:cNvPr>
          <p:cNvSpPr>
            <a:spLocks noGrp="1"/>
          </p:cNvSpPr>
          <p:nvPr>
            <p:ph type="title"/>
          </p:nvPr>
        </p:nvSpPr>
        <p:spPr>
          <a:xfrm>
            <a:off x="1563757" y="55153"/>
            <a:ext cx="8487077" cy="514691"/>
          </a:xfrm>
        </p:spPr>
        <p:txBody>
          <a:bodyPr/>
          <a:lstStyle/>
          <a:p>
            <a:pPr algn="ctr"/>
            <a:r>
              <a:rPr lang="en-US" sz="3200" dirty="0">
                <a:latin typeface="Times New Roman" panose="02020603050405020304" pitchFamily="18" charset="0"/>
                <a:cs typeface="Times New Roman" panose="02020603050405020304" pitchFamily="18" charset="0"/>
              </a:rPr>
              <a:t>Self Portrait (1630)</a:t>
            </a:r>
          </a:p>
        </p:txBody>
      </p:sp>
      <p:pic>
        <p:nvPicPr>
          <p:cNvPr id="6" name="Content Placeholder 5">
            <a:extLst>
              <a:ext uri="{FF2B5EF4-FFF2-40B4-BE49-F238E27FC236}">
                <a16:creationId xmlns:a16="http://schemas.microsoft.com/office/drawing/2014/main" id="{4CC66BC2-D594-4876-8155-14F30E17489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010" t="2205" r="2185" b="1632"/>
          <a:stretch/>
        </p:blipFill>
        <p:spPr>
          <a:xfrm>
            <a:off x="3511825" y="821636"/>
            <a:ext cx="4640692" cy="5830956"/>
          </a:xfrm>
        </p:spPr>
      </p:pic>
    </p:spTree>
    <p:extLst>
      <p:ext uri="{BB962C8B-B14F-4D97-AF65-F5344CB8AC3E}">
        <p14:creationId xmlns:p14="http://schemas.microsoft.com/office/powerpoint/2010/main" val="241502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A6A2-5444-4529-918E-8AE31426A11C}"/>
              </a:ext>
            </a:extLst>
          </p:cNvPr>
          <p:cNvSpPr>
            <a:spLocks noGrp="1"/>
          </p:cNvSpPr>
          <p:nvPr>
            <p:ph type="title"/>
          </p:nvPr>
        </p:nvSpPr>
        <p:spPr>
          <a:xfrm>
            <a:off x="1563757" y="55153"/>
            <a:ext cx="8487077" cy="514691"/>
          </a:xfrm>
        </p:spPr>
        <p:txBody>
          <a:bodyPr/>
          <a:lstStyle/>
          <a:p>
            <a:pPr algn="ctr"/>
            <a:r>
              <a:rPr lang="en-US" sz="3200" dirty="0">
                <a:latin typeface="Times New Roman" panose="02020603050405020304" pitchFamily="18" charset="0"/>
                <a:cs typeface="Times New Roman" panose="02020603050405020304" pitchFamily="18" charset="0"/>
              </a:rPr>
              <a:t>Self-Portrait (1630)</a:t>
            </a:r>
          </a:p>
        </p:txBody>
      </p:sp>
      <p:pic>
        <p:nvPicPr>
          <p:cNvPr id="6" name="Content Placeholder 5">
            <a:extLst>
              <a:ext uri="{FF2B5EF4-FFF2-40B4-BE49-F238E27FC236}">
                <a16:creationId xmlns:a16="http://schemas.microsoft.com/office/drawing/2014/main" id="{0D6C7C7E-CD80-44F4-B5F7-CB46229679A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499" t="3181" r="3450" b="4344"/>
          <a:stretch/>
        </p:blipFill>
        <p:spPr>
          <a:xfrm>
            <a:off x="3366052" y="715617"/>
            <a:ext cx="4850296" cy="5923722"/>
          </a:xfrm>
        </p:spPr>
      </p:pic>
    </p:spTree>
    <p:extLst>
      <p:ext uri="{BB962C8B-B14F-4D97-AF65-F5344CB8AC3E}">
        <p14:creationId xmlns:p14="http://schemas.microsoft.com/office/powerpoint/2010/main" val="3474662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A6A2-5444-4529-918E-8AE31426A11C}"/>
              </a:ext>
            </a:extLst>
          </p:cNvPr>
          <p:cNvSpPr>
            <a:spLocks noGrp="1"/>
          </p:cNvSpPr>
          <p:nvPr>
            <p:ph type="title"/>
          </p:nvPr>
        </p:nvSpPr>
        <p:spPr>
          <a:xfrm>
            <a:off x="1563757" y="55153"/>
            <a:ext cx="8487077" cy="514691"/>
          </a:xfrm>
        </p:spPr>
        <p:txBody>
          <a:bodyPr/>
          <a:lstStyle/>
          <a:p>
            <a:pPr algn="ctr"/>
            <a:r>
              <a:rPr lang="en-US" sz="3200" dirty="0">
                <a:latin typeface="Times New Roman" panose="02020603050405020304" pitchFamily="18" charset="0"/>
                <a:cs typeface="Times New Roman" panose="02020603050405020304" pitchFamily="18" charset="0"/>
              </a:rPr>
              <a:t>Self-Portrait (1630)</a:t>
            </a:r>
          </a:p>
        </p:txBody>
      </p:sp>
      <p:pic>
        <p:nvPicPr>
          <p:cNvPr id="7" name="Content Placeholder 6">
            <a:extLst>
              <a:ext uri="{FF2B5EF4-FFF2-40B4-BE49-F238E27FC236}">
                <a16:creationId xmlns:a16="http://schemas.microsoft.com/office/drawing/2014/main" id="{5963DDD0-05F9-4457-9B7B-AB962E25ACF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166" t="4573" r="4912" b="3490"/>
          <a:stretch/>
        </p:blipFill>
        <p:spPr>
          <a:xfrm>
            <a:off x="3207025" y="861392"/>
            <a:ext cx="5115340" cy="5583029"/>
          </a:xfrm>
        </p:spPr>
      </p:pic>
    </p:spTree>
    <p:extLst>
      <p:ext uri="{BB962C8B-B14F-4D97-AF65-F5344CB8AC3E}">
        <p14:creationId xmlns:p14="http://schemas.microsoft.com/office/powerpoint/2010/main" val="2270459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A6A2-5444-4529-918E-8AE31426A11C}"/>
              </a:ext>
            </a:extLst>
          </p:cNvPr>
          <p:cNvSpPr>
            <a:spLocks noGrp="1"/>
          </p:cNvSpPr>
          <p:nvPr>
            <p:ph type="title"/>
          </p:nvPr>
        </p:nvSpPr>
        <p:spPr>
          <a:xfrm>
            <a:off x="1563757" y="55153"/>
            <a:ext cx="8487077" cy="514691"/>
          </a:xfrm>
        </p:spPr>
        <p:txBody>
          <a:bodyPr/>
          <a:lstStyle/>
          <a:p>
            <a:pPr algn="ctr"/>
            <a:r>
              <a:rPr lang="en-US" sz="3200" dirty="0">
                <a:latin typeface="Times New Roman" panose="02020603050405020304" pitchFamily="18" charset="0"/>
                <a:cs typeface="Times New Roman" panose="02020603050405020304" pitchFamily="18" charset="0"/>
              </a:rPr>
              <a:t>Self-Portrait (1669)</a:t>
            </a:r>
          </a:p>
        </p:txBody>
      </p:sp>
      <p:pic>
        <p:nvPicPr>
          <p:cNvPr id="6" name="Content Placeholder 5">
            <a:extLst>
              <a:ext uri="{FF2B5EF4-FFF2-40B4-BE49-F238E27FC236}">
                <a16:creationId xmlns:a16="http://schemas.microsoft.com/office/drawing/2014/main" id="{FA21DD40-4CE0-467A-8046-550712270F6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576" t="3718" r="2403" b="5817"/>
          <a:stretch/>
        </p:blipFill>
        <p:spPr>
          <a:xfrm>
            <a:off x="3299792" y="715614"/>
            <a:ext cx="5128592" cy="5804453"/>
          </a:xfrm>
        </p:spPr>
      </p:pic>
    </p:spTree>
    <p:extLst>
      <p:ext uri="{BB962C8B-B14F-4D97-AF65-F5344CB8AC3E}">
        <p14:creationId xmlns:p14="http://schemas.microsoft.com/office/powerpoint/2010/main" val="373463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A6A2-5444-4529-918E-8AE31426A11C}"/>
              </a:ext>
            </a:extLst>
          </p:cNvPr>
          <p:cNvSpPr>
            <a:spLocks noGrp="1"/>
          </p:cNvSpPr>
          <p:nvPr>
            <p:ph type="title"/>
          </p:nvPr>
        </p:nvSpPr>
        <p:spPr>
          <a:xfrm>
            <a:off x="1563757" y="55153"/>
            <a:ext cx="8487077" cy="514691"/>
          </a:xfrm>
        </p:spPr>
        <p:txBody>
          <a:bodyPr/>
          <a:lstStyle/>
          <a:p>
            <a:pPr algn="ctr"/>
            <a:r>
              <a:rPr lang="en-US" sz="3200" dirty="0">
                <a:latin typeface="Times New Roman" panose="02020603050405020304" pitchFamily="18" charset="0"/>
                <a:cs typeface="Times New Roman" panose="02020603050405020304" pitchFamily="18" charset="0"/>
              </a:rPr>
              <a:t>Man in Oriental Costume (1632)</a:t>
            </a:r>
          </a:p>
        </p:txBody>
      </p:sp>
      <p:pic>
        <p:nvPicPr>
          <p:cNvPr id="6" name="Content Placeholder 5">
            <a:extLst>
              <a:ext uri="{FF2B5EF4-FFF2-40B4-BE49-F238E27FC236}">
                <a16:creationId xmlns:a16="http://schemas.microsoft.com/office/drawing/2014/main" id="{5CAB08C1-18B6-42C2-A660-F3C6FA7F1C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4478" y="638399"/>
            <a:ext cx="5074391" cy="6169472"/>
          </a:xfrm>
        </p:spPr>
      </p:pic>
    </p:spTree>
    <p:extLst>
      <p:ext uri="{BB962C8B-B14F-4D97-AF65-F5344CB8AC3E}">
        <p14:creationId xmlns:p14="http://schemas.microsoft.com/office/powerpoint/2010/main" val="2476553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A6A2-5444-4529-918E-8AE31426A11C}"/>
              </a:ext>
            </a:extLst>
          </p:cNvPr>
          <p:cNvSpPr>
            <a:spLocks noGrp="1"/>
          </p:cNvSpPr>
          <p:nvPr>
            <p:ph type="title"/>
          </p:nvPr>
        </p:nvSpPr>
        <p:spPr>
          <a:xfrm>
            <a:off x="1563757" y="55153"/>
            <a:ext cx="8487077" cy="514691"/>
          </a:xfrm>
        </p:spPr>
        <p:txBody>
          <a:bodyPr/>
          <a:lstStyle/>
          <a:p>
            <a:pPr algn="ctr"/>
            <a:r>
              <a:rPr lang="en-US" sz="3200" dirty="0">
                <a:latin typeface="Times New Roman" panose="02020603050405020304" pitchFamily="18" charset="0"/>
                <a:cs typeface="Times New Roman" panose="02020603050405020304" pitchFamily="18" charset="0"/>
              </a:rPr>
              <a:t>Philosopher in </a:t>
            </a:r>
            <a:r>
              <a:rPr lang="en-US" sz="3200" dirty="0" err="1">
                <a:latin typeface="Times New Roman" panose="02020603050405020304" pitchFamily="18" charset="0"/>
                <a:cs typeface="Times New Roman" panose="02020603050405020304" pitchFamily="18" charset="0"/>
              </a:rPr>
              <a:t>Mediatation</a:t>
            </a:r>
            <a:r>
              <a:rPr lang="en-US" sz="3200" dirty="0">
                <a:latin typeface="Times New Roman" panose="02020603050405020304" pitchFamily="18" charset="0"/>
                <a:cs typeface="Times New Roman" panose="02020603050405020304" pitchFamily="18" charset="0"/>
              </a:rPr>
              <a:t> (1632)</a:t>
            </a:r>
          </a:p>
        </p:txBody>
      </p:sp>
      <p:pic>
        <p:nvPicPr>
          <p:cNvPr id="11" name="Content Placeholder 10">
            <a:extLst>
              <a:ext uri="{FF2B5EF4-FFF2-40B4-BE49-F238E27FC236}">
                <a16:creationId xmlns:a16="http://schemas.microsoft.com/office/drawing/2014/main" id="{1BCA9CEB-3BDF-48C7-8C1C-0D3F814DB5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4817" y="860006"/>
            <a:ext cx="8298655" cy="5534166"/>
          </a:xfrm>
        </p:spPr>
      </p:pic>
    </p:spTree>
    <p:extLst>
      <p:ext uri="{BB962C8B-B14F-4D97-AF65-F5344CB8AC3E}">
        <p14:creationId xmlns:p14="http://schemas.microsoft.com/office/powerpoint/2010/main" val="3630761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A6A2-5444-4529-918E-8AE31426A11C}"/>
              </a:ext>
            </a:extLst>
          </p:cNvPr>
          <p:cNvSpPr>
            <a:spLocks noGrp="1"/>
          </p:cNvSpPr>
          <p:nvPr>
            <p:ph type="title"/>
          </p:nvPr>
        </p:nvSpPr>
        <p:spPr>
          <a:xfrm>
            <a:off x="1563757" y="55153"/>
            <a:ext cx="8487077" cy="514691"/>
          </a:xfrm>
        </p:spPr>
        <p:txBody>
          <a:bodyPr/>
          <a:lstStyle/>
          <a:p>
            <a:pPr algn="ctr"/>
            <a:r>
              <a:rPr lang="en-US" sz="3200" dirty="0">
                <a:latin typeface="Times New Roman" panose="02020603050405020304" pitchFamily="18" charset="0"/>
                <a:cs typeface="Times New Roman" panose="02020603050405020304" pitchFamily="18" charset="0"/>
              </a:rPr>
              <a:t>The Storm on the Sea of Galilee (1633)</a:t>
            </a:r>
          </a:p>
        </p:txBody>
      </p:sp>
      <p:pic>
        <p:nvPicPr>
          <p:cNvPr id="7" name="Content Placeholder 6">
            <a:extLst>
              <a:ext uri="{FF2B5EF4-FFF2-40B4-BE49-F238E27FC236}">
                <a16:creationId xmlns:a16="http://schemas.microsoft.com/office/drawing/2014/main" id="{53619C22-DBAB-4163-9395-9DC84EE7FC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1826" y="777830"/>
            <a:ext cx="4658764" cy="5787285"/>
          </a:xfrm>
        </p:spPr>
      </p:pic>
    </p:spTree>
    <p:extLst>
      <p:ext uri="{BB962C8B-B14F-4D97-AF65-F5344CB8AC3E}">
        <p14:creationId xmlns:p14="http://schemas.microsoft.com/office/powerpoint/2010/main" val="1885303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A6A2-5444-4529-918E-8AE31426A11C}"/>
              </a:ext>
            </a:extLst>
          </p:cNvPr>
          <p:cNvSpPr>
            <a:spLocks noGrp="1"/>
          </p:cNvSpPr>
          <p:nvPr>
            <p:ph type="title"/>
          </p:nvPr>
        </p:nvSpPr>
        <p:spPr>
          <a:xfrm>
            <a:off x="1563757" y="55153"/>
            <a:ext cx="8487077" cy="514691"/>
          </a:xfrm>
        </p:spPr>
        <p:txBody>
          <a:bodyPr/>
          <a:lstStyle/>
          <a:p>
            <a:pPr algn="ctr"/>
            <a:r>
              <a:rPr lang="en-US" sz="3200" dirty="0">
                <a:latin typeface="Times New Roman" panose="02020603050405020304" pitchFamily="18" charset="0"/>
                <a:cs typeface="Times New Roman" panose="02020603050405020304" pitchFamily="18" charset="0"/>
              </a:rPr>
              <a:t>Anatomy Lesson of Dr. </a:t>
            </a:r>
            <a:r>
              <a:rPr lang="en-US" sz="3200" dirty="0" err="1">
                <a:latin typeface="Times New Roman" panose="02020603050405020304" pitchFamily="18" charset="0"/>
                <a:cs typeface="Times New Roman" panose="02020603050405020304" pitchFamily="18" charset="0"/>
              </a:rPr>
              <a:t>Tulp</a:t>
            </a:r>
            <a:r>
              <a:rPr lang="en-US" sz="3200" dirty="0">
                <a:latin typeface="Times New Roman" panose="02020603050405020304" pitchFamily="18" charset="0"/>
                <a:cs typeface="Times New Roman" panose="02020603050405020304" pitchFamily="18" charset="0"/>
              </a:rPr>
              <a:t> (1632)</a:t>
            </a:r>
          </a:p>
        </p:txBody>
      </p:sp>
      <p:pic>
        <p:nvPicPr>
          <p:cNvPr id="7" name="Content Placeholder 6">
            <a:extLst>
              <a:ext uri="{FF2B5EF4-FFF2-40B4-BE49-F238E27FC236}">
                <a16:creationId xmlns:a16="http://schemas.microsoft.com/office/drawing/2014/main" id="{60E4851D-96C6-4126-9C58-4A6B15E0C3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328" y="623316"/>
            <a:ext cx="8113316" cy="6115413"/>
          </a:xfrm>
        </p:spPr>
      </p:pic>
    </p:spTree>
    <p:extLst>
      <p:ext uri="{BB962C8B-B14F-4D97-AF65-F5344CB8AC3E}">
        <p14:creationId xmlns:p14="http://schemas.microsoft.com/office/powerpoint/2010/main" val="171317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A6A2-5444-4529-918E-8AE31426A11C}"/>
              </a:ext>
            </a:extLst>
          </p:cNvPr>
          <p:cNvSpPr>
            <a:spLocks noGrp="1"/>
          </p:cNvSpPr>
          <p:nvPr>
            <p:ph type="title"/>
          </p:nvPr>
        </p:nvSpPr>
        <p:spPr>
          <a:xfrm>
            <a:off x="1563757" y="55153"/>
            <a:ext cx="8487077" cy="514691"/>
          </a:xfrm>
        </p:spPr>
        <p:txBody>
          <a:bodyPr/>
          <a:lstStyle/>
          <a:p>
            <a:pPr algn="ctr"/>
            <a:r>
              <a:rPr lang="en-US" sz="3200" dirty="0">
                <a:latin typeface="Times New Roman" panose="02020603050405020304" pitchFamily="18" charset="0"/>
                <a:cs typeface="Times New Roman" panose="02020603050405020304" pitchFamily="18" charset="0"/>
              </a:rPr>
              <a:t>Belshazzar’s Feast (1635)</a:t>
            </a:r>
          </a:p>
        </p:txBody>
      </p:sp>
      <p:pic>
        <p:nvPicPr>
          <p:cNvPr id="11" name="Content Placeholder 10">
            <a:extLst>
              <a:ext uri="{FF2B5EF4-FFF2-40B4-BE49-F238E27FC236}">
                <a16:creationId xmlns:a16="http://schemas.microsoft.com/office/drawing/2014/main" id="{B648696B-F452-4976-9A6A-E1C59ED662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6565" y="583096"/>
            <a:ext cx="7517520" cy="5990056"/>
          </a:xfrm>
        </p:spPr>
      </p:pic>
    </p:spTree>
    <p:extLst>
      <p:ext uri="{BB962C8B-B14F-4D97-AF65-F5344CB8AC3E}">
        <p14:creationId xmlns:p14="http://schemas.microsoft.com/office/powerpoint/2010/main" val="130490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A6A2-5444-4529-918E-8AE31426A11C}"/>
              </a:ext>
            </a:extLst>
          </p:cNvPr>
          <p:cNvSpPr>
            <a:spLocks noGrp="1"/>
          </p:cNvSpPr>
          <p:nvPr>
            <p:ph type="title"/>
          </p:nvPr>
        </p:nvSpPr>
        <p:spPr>
          <a:xfrm>
            <a:off x="1285459" y="55153"/>
            <a:ext cx="9282208" cy="514691"/>
          </a:xfrm>
        </p:spPr>
        <p:txBody>
          <a:bodyPr/>
          <a:lstStyle/>
          <a:p>
            <a:pPr algn="ctr"/>
            <a:r>
              <a:rPr lang="en-US" sz="3200" dirty="0">
                <a:latin typeface="Times New Roman" panose="02020603050405020304" pitchFamily="18" charset="0"/>
                <a:cs typeface="Times New Roman" panose="02020603050405020304" pitchFamily="18" charset="0"/>
              </a:rPr>
              <a:t>Self Portrait wearing a white featured bonnet (1635)</a:t>
            </a:r>
          </a:p>
        </p:txBody>
      </p:sp>
      <p:pic>
        <p:nvPicPr>
          <p:cNvPr id="7" name="Content Placeholder 6">
            <a:extLst>
              <a:ext uri="{FF2B5EF4-FFF2-40B4-BE49-F238E27FC236}">
                <a16:creationId xmlns:a16="http://schemas.microsoft.com/office/drawing/2014/main" id="{8B3AE956-016A-4B74-8CB1-2F1C866B20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22985" y="715617"/>
            <a:ext cx="4400597" cy="5966912"/>
          </a:xfrm>
        </p:spPr>
      </p:pic>
    </p:spTree>
    <p:extLst>
      <p:ext uri="{BB962C8B-B14F-4D97-AF65-F5344CB8AC3E}">
        <p14:creationId xmlns:p14="http://schemas.microsoft.com/office/powerpoint/2010/main" val="3362890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2CEF5-8A59-44A0-9BD5-DCF30E16ECDD}"/>
              </a:ext>
            </a:extLst>
          </p:cNvPr>
          <p:cNvSpPr>
            <a:spLocks noGrp="1"/>
          </p:cNvSpPr>
          <p:nvPr>
            <p:ph type="title"/>
          </p:nvPr>
        </p:nvSpPr>
        <p:spPr>
          <a:xfrm>
            <a:off x="1056929" y="15400"/>
            <a:ext cx="9404723" cy="620708"/>
          </a:xfrm>
        </p:spPr>
        <p:txBody>
          <a:bodyPr/>
          <a:lstStyle/>
          <a:p>
            <a:pPr algn="ctr"/>
            <a:r>
              <a:rPr lang="en-US" sz="2800" dirty="0">
                <a:latin typeface="Times New Roman" panose="02020603050405020304" pitchFamily="18" charset="0"/>
                <a:cs typeface="Times New Roman" panose="02020603050405020304" pitchFamily="18" charset="0"/>
              </a:rPr>
              <a:t>Prominent features of Baroque Art</a:t>
            </a:r>
            <a:endParaRPr lang="en-US" dirty="0"/>
          </a:p>
        </p:txBody>
      </p:sp>
      <p:sp>
        <p:nvSpPr>
          <p:cNvPr id="3" name="Content Placeholder 2">
            <a:extLst>
              <a:ext uri="{FF2B5EF4-FFF2-40B4-BE49-F238E27FC236}">
                <a16:creationId xmlns:a16="http://schemas.microsoft.com/office/drawing/2014/main" id="{CFBB14EF-B459-4433-9ADD-26E4F4A122F1}"/>
              </a:ext>
            </a:extLst>
          </p:cNvPr>
          <p:cNvSpPr>
            <a:spLocks noGrp="1"/>
          </p:cNvSpPr>
          <p:nvPr>
            <p:ph idx="1"/>
          </p:nvPr>
        </p:nvSpPr>
        <p:spPr>
          <a:xfrm>
            <a:off x="66262" y="437322"/>
            <a:ext cx="12019722" cy="6431782"/>
          </a:xfrm>
        </p:spPr>
        <p:txBody>
          <a:bodyPr>
            <a:noAutofit/>
          </a:bodyPr>
          <a:lstStyle/>
          <a:p>
            <a:r>
              <a:rPr lang="en-US" sz="2200" dirty="0">
                <a:latin typeface="Times New Roman" panose="02020603050405020304" pitchFamily="18" charset="0"/>
                <a:cs typeface="Times New Roman" panose="02020603050405020304" pitchFamily="18" charset="0"/>
              </a:rPr>
              <a:t>The Baroque period in art history started at the beginning of the 17</a:t>
            </a:r>
            <a:r>
              <a:rPr lang="en-US" sz="2200" baseline="30000" dirty="0">
                <a:latin typeface="Times New Roman" panose="02020603050405020304" pitchFamily="18" charset="0"/>
                <a:cs typeface="Times New Roman" panose="02020603050405020304" pitchFamily="18" charset="0"/>
              </a:rPr>
              <a:t>th</a:t>
            </a:r>
            <a:r>
              <a:rPr lang="en-US" sz="2200" dirty="0">
                <a:latin typeface="Times New Roman" panose="02020603050405020304" pitchFamily="18" charset="0"/>
                <a:cs typeface="Times New Roman" panose="02020603050405020304" pitchFamily="18" charset="0"/>
              </a:rPr>
              <a:t> century and continued to evolve until the 18</a:t>
            </a:r>
            <a:r>
              <a:rPr lang="en-US" sz="2200" baseline="30000" dirty="0">
                <a:latin typeface="Times New Roman" panose="02020603050405020304" pitchFamily="18" charset="0"/>
                <a:cs typeface="Times New Roman" panose="02020603050405020304" pitchFamily="18" charset="0"/>
              </a:rPr>
              <a:t>th</a:t>
            </a:r>
            <a:r>
              <a:rPr lang="en-US" sz="2200" dirty="0">
                <a:latin typeface="Times New Roman" panose="02020603050405020304" pitchFamily="18" charset="0"/>
                <a:cs typeface="Times New Roman" panose="02020603050405020304" pitchFamily="18" charset="0"/>
              </a:rPr>
              <a:t> century. It started in Italy but spread to most countries of Europe, and to the colonies in the America.</a:t>
            </a:r>
          </a:p>
          <a:p>
            <a:r>
              <a:rPr lang="en-US" sz="2200" dirty="0">
                <a:latin typeface="Times New Roman" panose="02020603050405020304" pitchFamily="18" charset="0"/>
                <a:cs typeface="Times New Roman" panose="02020603050405020304" pitchFamily="18" charset="0"/>
              </a:rPr>
              <a:t>There was usually a combination of different arts to enhance the dramatism. Painting, sculpture, and architecture were often created together. Sometimes, the representations were so vivid that they seemed to become real and jump into the real world.</a:t>
            </a:r>
          </a:p>
          <a:p>
            <a:r>
              <a:rPr lang="en-US" sz="2200" dirty="0">
                <a:latin typeface="Times New Roman" panose="02020603050405020304" pitchFamily="18" charset="0"/>
                <a:cs typeface="Times New Roman" panose="02020603050405020304" pitchFamily="18" charset="0"/>
              </a:rPr>
              <a:t>A shift towards more realistic and emotional art. </a:t>
            </a:r>
          </a:p>
          <a:p>
            <a:r>
              <a:rPr lang="en-US" sz="2200" dirty="0">
                <a:latin typeface="Times New Roman" panose="02020603050405020304" pitchFamily="18" charset="0"/>
                <a:cs typeface="Times New Roman" panose="02020603050405020304" pitchFamily="18" charset="0"/>
              </a:rPr>
              <a:t>The idea was to reach the uneducated majorities through emotions evoked by art.</a:t>
            </a:r>
          </a:p>
          <a:p>
            <a:r>
              <a:rPr lang="en-US" sz="2200" dirty="0">
                <a:latin typeface="Times New Roman" panose="02020603050405020304" pitchFamily="18" charset="0"/>
                <a:cs typeface="Times New Roman" panose="02020603050405020304" pitchFamily="18" charset="0"/>
              </a:rPr>
              <a:t>The style of Baroque was exuberant and was characterized by a dramatic realism. There was an intention of creating a strong sense of movement by using different shapes and colors.</a:t>
            </a:r>
          </a:p>
          <a:p>
            <a:r>
              <a:rPr lang="en-US" sz="2200" dirty="0">
                <a:latin typeface="Times New Roman" panose="02020603050405020304" pitchFamily="18" charset="0"/>
                <a:cs typeface="Times New Roman" panose="02020603050405020304" pitchFamily="18" charset="0"/>
              </a:rPr>
              <a:t>The contrast of light and dark was another common feature. There was an attention to detail, and every element was treated to be of stunning beauty. Artists didn’t hesitate to incorporate ornamentation and embellishments.</a:t>
            </a:r>
          </a:p>
          <a:p>
            <a:r>
              <a:rPr lang="en-US" sz="2200" dirty="0">
                <a:latin typeface="Times New Roman" panose="02020603050405020304" pitchFamily="18" charset="0"/>
                <a:cs typeface="Times New Roman" panose="02020603050405020304" pitchFamily="18" charset="0"/>
              </a:rPr>
              <a:t>To evoke emotion and passion instead of the calm rationality of Renaissance.</a:t>
            </a:r>
          </a:p>
          <a:p>
            <a:r>
              <a:rPr lang="en-US" sz="2200" dirty="0">
                <a:latin typeface="Times New Roman" panose="02020603050405020304" pitchFamily="18" charset="0"/>
                <a:cs typeface="Times New Roman" panose="02020603050405020304" pitchFamily="18" charset="0"/>
              </a:rPr>
              <a:t>Representations of extreme states of feeling.</a:t>
            </a:r>
          </a:p>
          <a:p>
            <a:r>
              <a:rPr lang="en-US" sz="2200" dirty="0">
                <a:latin typeface="Times New Roman" panose="02020603050405020304" pitchFamily="18" charset="0"/>
                <a:cs typeface="Times New Roman" panose="02020603050405020304" pitchFamily="18" charset="0"/>
              </a:rPr>
              <a:t>A desire to suggest extensions into space.</a:t>
            </a: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6341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A6A2-5444-4529-918E-8AE31426A11C}"/>
              </a:ext>
            </a:extLst>
          </p:cNvPr>
          <p:cNvSpPr>
            <a:spLocks noGrp="1"/>
          </p:cNvSpPr>
          <p:nvPr>
            <p:ph type="title"/>
          </p:nvPr>
        </p:nvSpPr>
        <p:spPr>
          <a:xfrm>
            <a:off x="1563757" y="55153"/>
            <a:ext cx="8487077" cy="514691"/>
          </a:xfrm>
        </p:spPr>
        <p:txBody>
          <a:bodyPr/>
          <a:lstStyle/>
          <a:p>
            <a:pPr algn="ctr"/>
            <a:r>
              <a:rPr lang="en-US" sz="3200" dirty="0">
                <a:latin typeface="Times New Roman" panose="02020603050405020304" pitchFamily="18" charset="0"/>
                <a:cs typeface="Times New Roman" panose="02020603050405020304" pitchFamily="18" charset="0"/>
              </a:rPr>
              <a:t>Self-Portrait with Saskia (1636)</a:t>
            </a:r>
          </a:p>
        </p:txBody>
      </p:sp>
      <p:pic>
        <p:nvPicPr>
          <p:cNvPr id="7" name="Content Placeholder 6">
            <a:extLst>
              <a:ext uri="{FF2B5EF4-FFF2-40B4-BE49-F238E27FC236}">
                <a16:creationId xmlns:a16="http://schemas.microsoft.com/office/drawing/2014/main" id="{3C473A5E-3BC5-49C5-872C-70BBA77C758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152" t="2326" r="5621" b="4531"/>
          <a:stretch/>
        </p:blipFill>
        <p:spPr>
          <a:xfrm>
            <a:off x="3167266" y="665079"/>
            <a:ext cx="5300871" cy="6066088"/>
          </a:xfrm>
        </p:spPr>
      </p:pic>
    </p:spTree>
    <p:extLst>
      <p:ext uri="{BB962C8B-B14F-4D97-AF65-F5344CB8AC3E}">
        <p14:creationId xmlns:p14="http://schemas.microsoft.com/office/powerpoint/2010/main" val="1207927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A6A2-5444-4529-918E-8AE31426A11C}"/>
              </a:ext>
            </a:extLst>
          </p:cNvPr>
          <p:cNvSpPr>
            <a:spLocks noGrp="1"/>
          </p:cNvSpPr>
          <p:nvPr>
            <p:ph type="title"/>
          </p:nvPr>
        </p:nvSpPr>
        <p:spPr>
          <a:xfrm>
            <a:off x="13255" y="55153"/>
            <a:ext cx="11052313" cy="514691"/>
          </a:xfrm>
        </p:spPr>
        <p:txBody>
          <a:bodyPr/>
          <a:lstStyle/>
          <a:p>
            <a:r>
              <a:rPr lang="en-US" sz="3200" dirty="0">
                <a:latin typeface="Times New Roman" panose="02020603050405020304" pitchFamily="18" charset="0"/>
                <a:cs typeface="Times New Roman" panose="02020603050405020304" pitchFamily="18" charset="0"/>
              </a:rPr>
              <a:t>Rembrandt and Saskia in the Parable of the Prodigal Son (1637)</a:t>
            </a:r>
          </a:p>
        </p:txBody>
      </p:sp>
      <p:pic>
        <p:nvPicPr>
          <p:cNvPr id="6" name="Content Placeholder 5">
            <a:extLst>
              <a:ext uri="{FF2B5EF4-FFF2-40B4-BE49-F238E27FC236}">
                <a16:creationId xmlns:a16="http://schemas.microsoft.com/office/drawing/2014/main" id="{71563AA8-E3D1-496D-9151-0A22B7D124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8088" y="673662"/>
            <a:ext cx="4702943" cy="5965678"/>
          </a:xfrm>
        </p:spPr>
      </p:pic>
    </p:spTree>
    <p:extLst>
      <p:ext uri="{BB962C8B-B14F-4D97-AF65-F5344CB8AC3E}">
        <p14:creationId xmlns:p14="http://schemas.microsoft.com/office/powerpoint/2010/main" val="4102473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A6A2-5444-4529-918E-8AE31426A11C}"/>
              </a:ext>
            </a:extLst>
          </p:cNvPr>
          <p:cNvSpPr>
            <a:spLocks noGrp="1"/>
          </p:cNvSpPr>
          <p:nvPr>
            <p:ph type="title"/>
          </p:nvPr>
        </p:nvSpPr>
        <p:spPr>
          <a:xfrm>
            <a:off x="1563757" y="55153"/>
            <a:ext cx="8487077" cy="514691"/>
          </a:xfrm>
        </p:spPr>
        <p:txBody>
          <a:bodyPr/>
          <a:lstStyle/>
          <a:p>
            <a:pPr algn="ctr"/>
            <a:r>
              <a:rPr lang="en-US" sz="3200" dirty="0">
                <a:latin typeface="Times New Roman" panose="02020603050405020304" pitchFamily="18" charset="0"/>
                <a:cs typeface="Times New Roman" panose="02020603050405020304" pitchFamily="18" charset="0"/>
              </a:rPr>
              <a:t>Self-Portrait (1639)</a:t>
            </a:r>
          </a:p>
        </p:txBody>
      </p:sp>
      <p:pic>
        <p:nvPicPr>
          <p:cNvPr id="7" name="Content Placeholder 6">
            <a:extLst>
              <a:ext uri="{FF2B5EF4-FFF2-40B4-BE49-F238E27FC236}">
                <a16:creationId xmlns:a16="http://schemas.microsoft.com/office/drawing/2014/main" id="{862C5F84-C13F-4450-BE05-5CBD464071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2801" y="649356"/>
            <a:ext cx="4805110" cy="6108497"/>
          </a:xfrm>
        </p:spPr>
      </p:pic>
    </p:spTree>
    <p:extLst>
      <p:ext uri="{BB962C8B-B14F-4D97-AF65-F5344CB8AC3E}">
        <p14:creationId xmlns:p14="http://schemas.microsoft.com/office/powerpoint/2010/main" val="1156987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A6A2-5444-4529-918E-8AE31426A11C}"/>
              </a:ext>
            </a:extLst>
          </p:cNvPr>
          <p:cNvSpPr>
            <a:spLocks noGrp="1"/>
          </p:cNvSpPr>
          <p:nvPr>
            <p:ph type="title"/>
          </p:nvPr>
        </p:nvSpPr>
        <p:spPr>
          <a:xfrm>
            <a:off x="1285459" y="55153"/>
            <a:ext cx="9282208" cy="514691"/>
          </a:xfrm>
        </p:spPr>
        <p:txBody>
          <a:bodyPr/>
          <a:lstStyle/>
          <a:p>
            <a:pPr algn="ctr"/>
            <a:r>
              <a:rPr lang="en-US" sz="3200" dirty="0">
                <a:latin typeface="Times New Roman" panose="02020603050405020304" pitchFamily="18" charset="0"/>
                <a:cs typeface="Times New Roman" panose="02020603050405020304" pitchFamily="18" charset="0"/>
              </a:rPr>
              <a:t>Self Portrait (1640)</a:t>
            </a:r>
          </a:p>
        </p:txBody>
      </p:sp>
      <p:pic>
        <p:nvPicPr>
          <p:cNvPr id="6" name="Content Placeholder 5">
            <a:extLst>
              <a:ext uri="{FF2B5EF4-FFF2-40B4-BE49-F238E27FC236}">
                <a16:creationId xmlns:a16="http://schemas.microsoft.com/office/drawing/2014/main" id="{528AA381-3E92-4F36-A04E-2740500029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94472" y="781881"/>
            <a:ext cx="4812487" cy="5811078"/>
          </a:xfrm>
        </p:spPr>
      </p:pic>
    </p:spTree>
    <p:extLst>
      <p:ext uri="{BB962C8B-B14F-4D97-AF65-F5344CB8AC3E}">
        <p14:creationId xmlns:p14="http://schemas.microsoft.com/office/powerpoint/2010/main" val="3483906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A6A2-5444-4529-918E-8AE31426A11C}"/>
              </a:ext>
            </a:extLst>
          </p:cNvPr>
          <p:cNvSpPr>
            <a:spLocks noGrp="1"/>
          </p:cNvSpPr>
          <p:nvPr>
            <p:ph type="title"/>
          </p:nvPr>
        </p:nvSpPr>
        <p:spPr>
          <a:xfrm>
            <a:off x="1563757" y="55153"/>
            <a:ext cx="8487077" cy="514691"/>
          </a:xfrm>
        </p:spPr>
        <p:txBody>
          <a:bodyPr/>
          <a:lstStyle/>
          <a:p>
            <a:pPr algn="ctr"/>
            <a:r>
              <a:rPr lang="en-US" sz="3200" dirty="0">
                <a:latin typeface="Times New Roman" panose="02020603050405020304" pitchFamily="18" charset="0"/>
                <a:cs typeface="Times New Roman" panose="02020603050405020304" pitchFamily="18" charset="0"/>
              </a:rPr>
              <a:t>The Night Watch (1642)</a:t>
            </a:r>
          </a:p>
        </p:txBody>
      </p:sp>
      <p:pic>
        <p:nvPicPr>
          <p:cNvPr id="7" name="Content Placeholder 6">
            <a:extLst>
              <a:ext uri="{FF2B5EF4-FFF2-40B4-BE49-F238E27FC236}">
                <a16:creationId xmlns:a16="http://schemas.microsoft.com/office/drawing/2014/main" id="{6A321B52-41FF-4CA4-A5F1-B0818707EE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4617" y="609009"/>
            <a:ext cx="7480200" cy="6082585"/>
          </a:xfrm>
        </p:spPr>
      </p:pic>
    </p:spTree>
    <p:extLst>
      <p:ext uri="{BB962C8B-B14F-4D97-AF65-F5344CB8AC3E}">
        <p14:creationId xmlns:p14="http://schemas.microsoft.com/office/powerpoint/2010/main" val="1525139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A6A2-5444-4529-918E-8AE31426A11C}"/>
              </a:ext>
            </a:extLst>
          </p:cNvPr>
          <p:cNvSpPr>
            <a:spLocks noGrp="1"/>
          </p:cNvSpPr>
          <p:nvPr>
            <p:ph type="title"/>
          </p:nvPr>
        </p:nvSpPr>
        <p:spPr>
          <a:xfrm>
            <a:off x="1563757" y="55153"/>
            <a:ext cx="8487077" cy="514691"/>
          </a:xfrm>
        </p:spPr>
        <p:txBody>
          <a:bodyPr/>
          <a:lstStyle/>
          <a:p>
            <a:pPr algn="ctr"/>
            <a:r>
              <a:rPr lang="en-US" sz="3200" dirty="0">
                <a:latin typeface="Times New Roman" panose="02020603050405020304" pitchFamily="18" charset="0"/>
                <a:cs typeface="Times New Roman" panose="02020603050405020304" pitchFamily="18" charset="0"/>
              </a:rPr>
              <a:t>The Return of the Prodigal Son, 1636 (Etching)</a:t>
            </a:r>
          </a:p>
        </p:txBody>
      </p:sp>
      <p:pic>
        <p:nvPicPr>
          <p:cNvPr id="11" name="Content Placeholder 10">
            <a:extLst>
              <a:ext uri="{FF2B5EF4-FFF2-40B4-BE49-F238E27FC236}">
                <a16:creationId xmlns:a16="http://schemas.microsoft.com/office/drawing/2014/main" id="{770F4174-5CE7-406B-9857-B41DE7B6C8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4349" y="747314"/>
            <a:ext cx="5208103" cy="5952119"/>
          </a:xfrm>
        </p:spPr>
      </p:pic>
    </p:spTree>
    <p:extLst>
      <p:ext uri="{BB962C8B-B14F-4D97-AF65-F5344CB8AC3E}">
        <p14:creationId xmlns:p14="http://schemas.microsoft.com/office/powerpoint/2010/main" val="3054425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A6A2-5444-4529-918E-8AE31426A11C}"/>
              </a:ext>
            </a:extLst>
          </p:cNvPr>
          <p:cNvSpPr>
            <a:spLocks noGrp="1"/>
          </p:cNvSpPr>
          <p:nvPr>
            <p:ph type="title"/>
          </p:nvPr>
        </p:nvSpPr>
        <p:spPr>
          <a:xfrm>
            <a:off x="1563757" y="55153"/>
            <a:ext cx="8487077" cy="514691"/>
          </a:xfrm>
        </p:spPr>
        <p:txBody>
          <a:bodyPr/>
          <a:lstStyle/>
          <a:p>
            <a:pPr algn="ctr"/>
            <a:r>
              <a:rPr lang="en-US" sz="3200" dirty="0">
                <a:latin typeface="Times New Roman" panose="02020603050405020304" pitchFamily="18" charset="0"/>
                <a:cs typeface="Times New Roman" panose="02020603050405020304" pitchFamily="18" charset="0"/>
              </a:rPr>
              <a:t>The Prodigal Son, 1642 (pen and wash)</a:t>
            </a:r>
          </a:p>
        </p:txBody>
      </p:sp>
      <p:pic>
        <p:nvPicPr>
          <p:cNvPr id="6" name="Content Placeholder 5">
            <a:extLst>
              <a:ext uri="{FF2B5EF4-FFF2-40B4-BE49-F238E27FC236}">
                <a16:creationId xmlns:a16="http://schemas.microsoft.com/office/drawing/2014/main" id="{55090C3A-0AFD-4E63-B3AC-2954CA4744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4059" y="702364"/>
            <a:ext cx="7177266" cy="5977638"/>
          </a:xfrm>
        </p:spPr>
      </p:pic>
    </p:spTree>
    <p:extLst>
      <p:ext uri="{BB962C8B-B14F-4D97-AF65-F5344CB8AC3E}">
        <p14:creationId xmlns:p14="http://schemas.microsoft.com/office/powerpoint/2010/main" val="2220520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A6A2-5444-4529-918E-8AE31426A11C}"/>
              </a:ext>
            </a:extLst>
          </p:cNvPr>
          <p:cNvSpPr>
            <a:spLocks noGrp="1"/>
          </p:cNvSpPr>
          <p:nvPr>
            <p:ph type="title"/>
          </p:nvPr>
        </p:nvSpPr>
        <p:spPr>
          <a:xfrm>
            <a:off x="1563757" y="55153"/>
            <a:ext cx="8487077" cy="514691"/>
          </a:xfrm>
        </p:spPr>
        <p:txBody>
          <a:bodyPr/>
          <a:lstStyle/>
          <a:p>
            <a:pPr algn="ctr"/>
            <a:r>
              <a:rPr lang="en-US" sz="3200" dirty="0">
                <a:latin typeface="Times New Roman" panose="02020603050405020304" pitchFamily="18" charset="0"/>
                <a:cs typeface="Times New Roman" panose="02020603050405020304" pitchFamily="18" charset="0"/>
              </a:rPr>
              <a:t>Self Portrait (1642)</a:t>
            </a:r>
          </a:p>
        </p:txBody>
      </p:sp>
      <p:pic>
        <p:nvPicPr>
          <p:cNvPr id="7" name="Content Placeholder 6">
            <a:extLst>
              <a:ext uri="{FF2B5EF4-FFF2-40B4-BE49-F238E27FC236}">
                <a16:creationId xmlns:a16="http://schemas.microsoft.com/office/drawing/2014/main" id="{2A9DDD47-A647-489A-AD15-9C48675C37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5675" y="818021"/>
            <a:ext cx="4845471" cy="5836590"/>
          </a:xfrm>
        </p:spPr>
      </p:pic>
    </p:spTree>
    <p:extLst>
      <p:ext uri="{BB962C8B-B14F-4D97-AF65-F5344CB8AC3E}">
        <p14:creationId xmlns:p14="http://schemas.microsoft.com/office/powerpoint/2010/main" val="2805250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A6A2-5444-4529-918E-8AE31426A11C}"/>
              </a:ext>
            </a:extLst>
          </p:cNvPr>
          <p:cNvSpPr>
            <a:spLocks noGrp="1"/>
          </p:cNvSpPr>
          <p:nvPr>
            <p:ph type="title"/>
          </p:nvPr>
        </p:nvSpPr>
        <p:spPr>
          <a:xfrm>
            <a:off x="1563757" y="55153"/>
            <a:ext cx="8487077" cy="514691"/>
          </a:xfrm>
        </p:spPr>
        <p:txBody>
          <a:bodyPr/>
          <a:lstStyle/>
          <a:p>
            <a:pPr algn="ctr"/>
            <a:r>
              <a:rPr lang="en-US" sz="3200" dirty="0">
                <a:latin typeface="Times New Roman" panose="02020603050405020304" pitchFamily="18" charset="0"/>
                <a:cs typeface="Times New Roman" panose="02020603050405020304" pitchFamily="18" charset="0"/>
              </a:rPr>
              <a:t>Self-Portrait Drawing at a window (1648)</a:t>
            </a:r>
          </a:p>
        </p:txBody>
      </p:sp>
      <p:pic>
        <p:nvPicPr>
          <p:cNvPr id="7" name="Content Placeholder 6">
            <a:extLst>
              <a:ext uri="{FF2B5EF4-FFF2-40B4-BE49-F238E27FC236}">
                <a16:creationId xmlns:a16="http://schemas.microsoft.com/office/drawing/2014/main" id="{CE12535D-6C8B-4F29-A6A3-F548139695B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415" t="1127" r="2618" b="3495"/>
          <a:stretch/>
        </p:blipFill>
        <p:spPr>
          <a:xfrm>
            <a:off x="3843130" y="689114"/>
            <a:ext cx="4825233" cy="5950652"/>
          </a:xfrm>
        </p:spPr>
      </p:pic>
    </p:spTree>
    <p:extLst>
      <p:ext uri="{BB962C8B-B14F-4D97-AF65-F5344CB8AC3E}">
        <p14:creationId xmlns:p14="http://schemas.microsoft.com/office/powerpoint/2010/main" val="449225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A6A2-5444-4529-918E-8AE31426A11C}"/>
              </a:ext>
            </a:extLst>
          </p:cNvPr>
          <p:cNvSpPr>
            <a:spLocks noGrp="1"/>
          </p:cNvSpPr>
          <p:nvPr>
            <p:ph type="title"/>
          </p:nvPr>
        </p:nvSpPr>
        <p:spPr>
          <a:xfrm>
            <a:off x="1563757" y="55153"/>
            <a:ext cx="8487077" cy="514691"/>
          </a:xfrm>
        </p:spPr>
        <p:txBody>
          <a:bodyPr/>
          <a:lstStyle/>
          <a:p>
            <a:pPr algn="ctr"/>
            <a:r>
              <a:rPr lang="en-US" sz="3200" dirty="0">
                <a:latin typeface="Times New Roman" panose="02020603050405020304" pitchFamily="18" charset="0"/>
                <a:cs typeface="Times New Roman" panose="02020603050405020304" pitchFamily="18" charset="0"/>
              </a:rPr>
              <a:t>The Man with the Golden Helmet (1650)</a:t>
            </a:r>
          </a:p>
        </p:txBody>
      </p:sp>
      <p:pic>
        <p:nvPicPr>
          <p:cNvPr id="6" name="Content Placeholder 5">
            <a:extLst>
              <a:ext uri="{FF2B5EF4-FFF2-40B4-BE49-F238E27FC236}">
                <a16:creationId xmlns:a16="http://schemas.microsoft.com/office/drawing/2014/main" id="{F93B5D07-1B2B-4B88-933D-21F0211837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97357" y="640324"/>
            <a:ext cx="4545495" cy="6087718"/>
          </a:xfrm>
        </p:spPr>
      </p:pic>
    </p:spTree>
    <p:extLst>
      <p:ext uri="{BB962C8B-B14F-4D97-AF65-F5344CB8AC3E}">
        <p14:creationId xmlns:p14="http://schemas.microsoft.com/office/powerpoint/2010/main" val="2718991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CF600C-9F88-4563-8C2C-93BE0EFE4C1E}"/>
              </a:ext>
            </a:extLst>
          </p:cNvPr>
          <p:cNvSpPr>
            <a:spLocks noGrp="1"/>
          </p:cNvSpPr>
          <p:nvPr>
            <p:ph idx="1"/>
          </p:nvPr>
        </p:nvSpPr>
        <p:spPr>
          <a:xfrm>
            <a:off x="745502" y="1457740"/>
            <a:ext cx="10770636" cy="4485860"/>
          </a:xfrm>
        </p:spPr>
        <p:txBody>
          <a:bodyPr>
            <a:normAutofit/>
          </a:bodyPr>
          <a:lstStyle/>
          <a:p>
            <a:pPr marL="0" indent="0" algn="ctr">
              <a:buNone/>
            </a:pPr>
            <a:r>
              <a:rPr lang="en-US" sz="2400" dirty="0">
                <a:latin typeface="Times New Roman" panose="02020603050405020304" pitchFamily="18" charset="0"/>
                <a:cs typeface="Times New Roman" panose="02020603050405020304" pitchFamily="18" charset="0"/>
              </a:rPr>
              <a:t>“Try to put well in practice what you already know; and in so doing, you will in good time, discover the hidden things you now inquire about. Practice what you know, and it will help to make clear what now you do not know”</a:t>
            </a:r>
          </a:p>
          <a:p>
            <a:pPr marL="0" indent="0" algn="ctr">
              <a:buNone/>
            </a:pPr>
            <a:r>
              <a:rPr lang="en-US" sz="2200" dirty="0">
                <a:latin typeface="Times New Roman" panose="02020603050405020304" pitchFamily="18" charset="0"/>
                <a:cs typeface="Times New Roman" panose="02020603050405020304" pitchFamily="18" charset="0"/>
              </a:rPr>
              <a:t>                                                      (Rembrandt)</a:t>
            </a:r>
          </a:p>
          <a:p>
            <a:pPr marL="0" indent="0" algn="ctr">
              <a:buNone/>
            </a:pPr>
            <a:endParaRPr lang="en-US" sz="2400" dirty="0">
              <a:latin typeface="Times New Roman" panose="02020603050405020304" pitchFamily="18" charset="0"/>
              <a:cs typeface="Times New Roman" panose="02020603050405020304" pitchFamily="18" charset="0"/>
            </a:endParaRPr>
          </a:p>
          <a:p>
            <a:pPr marL="0" indent="0" algn="ctr">
              <a:buNone/>
            </a:pPr>
            <a:r>
              <a:rPr lang="en-US" sz="2400" dirty="0">
                <a:latin typeface="Times New Roman" panose="02020603050405020304" pitchFamily="18" charset="0"/>
                <a:cs typeface="Times New Roman" panose="02020603050405020304" pitchFamily="18" charset="0"/>
              </a:rPr>
              <a:t>“Rembrandt is so deeply mysterious that he says things for which there are no words in any language”</a:t>
            </a:r>
          </a:p>
          <a:p>
            <a:pPr marL="0" indent="0" algn="ctr">
              <a:buNone/>
            </a:pPr>
            <a:r>
              <a:rPr lang="en-US" sz="24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(Vincent Van Gogh)</a:t>
            </a:r>
          </a:p>
        </p:txBody>
      </p:sp>
    </p:spTree>
    <p:extLst>
      <p:ext uri="{BB962C8B-B14F-4D97-AF65-F5344CB8AC3E}">
        <p14:creationId xmlns:p14="http://schemas.microsoft.com/office/powerpoint/2010/main" val="1038095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A6A2-5444-4529-918E-8AE31426A11C}"/>
              </a:ext>
            </a:extLst>
          </p:cNvPr>
          <p:cNvSpPr>
            <a:spLocks noGrp="1"/>
          </p:cNvSpPr>
          <p:nvPr>
            <p:ph type="title"/>
          </p:nvPr>
        </p:nvSpPr>
        <p:spPr>
          <a:xfrm>
            <a:off x="1563757" y="55153"/>
            <a:ext cx="8487077" cy="514691"/>
          </a:xfrm>
        </p:spPr>
        <p:txBody>
          <a:bodyPr/>
          <a:lstStyle/>
          <a:p>
            <a:pPr algn="ctr"/>
            <a:r>
              <a:rPr lang="en-US" sz="3200" dirty="0">
                <a:latin typeface="Times New Roman" panose="02020603050405020304" pitchFamily="18" charset="0"/>
                <a:cs typeface="Times New Roman" panose="02020603050405020304" pitchFamily="18" charset="0"/>
              </a:rPr>
              <a:t>Syndics of the Drapers' Guild (1655)</a:t>
            </a:r>
          </a:p>
        </p:txBody>
      </p:sp>
      <p:pic>
        <p:nvPicPr>
          <p:cNvPr id="11" name="Content Placeholder 10">
            <a:extLst>
              <a:ext uri="{FF2B5EF4-FFF2-40B4-BE49-F238E27FC236}">
                <a16:creationId xmlns:a16="http://schemas.microsoft.com/office/drawing/2014/main" id="{8ADC99F4-2ECE-4D14-84FB-2C06F9321A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1095" y="625310"/>
            <a:ext cx="4704523" cy="6146445"/>
          </a:xfrm>
        </p:spPr>
      </p:pic>
    </p:spTree>
    <p:extLst>
      <p:ext uri="{BB962C8B-B14F-4D97-AF65-F5344CB8AC3E}">
        <p14:creationId xmlns:p14="http://schemas.microsoft.com/office/powerpoint/2010/main" val="1850975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A6A2-5444-4529-918E-8AE31426A11C}"/>
              </a:ext>
            </a:extLst>
          </p:cNvPr>
          <p:cNvSpPr>
            <a:spLocks noGrp="1"/>
          </p:cNvSpPr>
          <p:nvPr>
            <p:ph type="title"/>
          </p:nvPr>
        </p:nvSpPr>
        <p:spPr>
          <a:xfrm>
            <a:off x="1285459" y="55153"/>
            <a:ext cx="9282208" cy="514691"/>
          </a:xfrm>
        </p:spPr>
        <p:txBody>
          <a:bodyPr/>
          <a:lstStyle/>
          <a:p>
            <a:pPr algn="ctr"/>
            <a:r>
              <a:rPr lang="en-US" sz="3200" dirty="0">
                <a:latin typeface="Times New Roman" panose="02020603050405020304" pitchFamily="18" charset="0"/>
                <a:cs typeface="Times New Roman" panose="02020603050405020304" pitchFamily="18" charset="0"/>
              </a:rPr>
              <a:t>Self Portrait (1655)</a:t>
            </a:r>
          </a:p>
        </p:txBody>
      </p:sp>
      <p:pic>
        <p:nvPicPr>
          <p:cNvPr id="7" name="Content Placeholder 6">
            <a:extLst>
              <a:ext uri="{FF2B5EF4-FFF2-40B4-BE49-F238E27FC236}">
                <a16:creationId xmlns:a16="http://schemas.microsoft.com/office/drawing/2014/main" id="{4C15DB77-8AE5-470A-9139-C9669FFEE8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2287" y="691245"/>
            <a:ext cx="5073173" cy="6100491"/>
          </a:xfrm>
        </p:spPr>
      </p:pic>
    </p:spTree>
    <p:extLst>
      <p:ext uri="{BB962C8B-B14F-4D97-AF65-F5344CB8AC3E}">
        <p14:creationId xmlns:p14="http://schemas.microsoft.com/office/powerpoint/2010/main" val="3706315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A6A2-5444-4529-918E-8AE31426A11C}"/>
              </a:ext>
            </a:extLst>
          </p:cNvPr>
          <p:cNvSpPr>
            <a:spLocks noGrp="1"/>
          </p:cNvSpPr>
          <p:nvPr>
            <p:ph type="title"/>
          </p:nvPr>
        </p:nvSpPr>
        <p:spPr>
          <a:xfrm>
            <a:off x="1563757" y="55153"/>
            <a:ext cx="8487077" cy="514691"/>
          </a:xfrm>
        </p:spPr>
        <p:txBody>
          <a:bodyPr/>
          <a:lstStyle/>
          <a:p>
            <a:pPr algn="ctr"/>
            <a:r>
              <a:rPr lang="en-US" sz="3200" dirty="0">
                <a:latin typeface="Times New Roman" panose="02020603050405020304" pitchFamily="18" charset="0"/>
                <a:cs typeface="Times New Roman" panose="02020603050405020304" pitchFamily="18" charset="0"/>
              </a:rPr>
              <a:t>Jacob Blessing the Sons of Joseph (1656)</a:t>
            </a:r>
          </a:p>
        </p:txBody>
      </p:sp>
      <p:pic>
        <p:nvPicPr>
          <p:cNvPr id="7" name="Content Placeholder 6">
            <a:extLst>
              <a:ext uri="{FF2B5EF4-FFF2-40B4-BE49-F238E27FC236}">
                <a16:creationId xmlns:a16="http://schemas.microsoft.com/office/drawing/2014/main" id="{A235B9D0-03AE-4970-A275-57328A8325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399" y="759055"/>
            <a:ext cx="6944138" cy="5835410"/>
          </a:xfrm>
        </p:spPr>
      </p:pic>
    </p:spTree>
    <p:extLst>
      <p:ext uri="{BB962C8B-B14F-4D97-AF65-F5344CB8AC3E}">
        <p14:creationId xmlns:p14="http://schemas.microsoft.com/office/powerpoint/2010/main" val="1723770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A6A2-5444-4529-918E-8AE31426A11C}"/>
              </a:ext>
            </a:extLst>
          </p:cNvPr>
          <p:cNvSpPr>
            <a:spLocks noGrp="1"/>
          </p:cNvSpPr>
          <p:nvPr>
            <p:ph type="title"/>
          </p:nvPr>
        </p:nvSpPr>
        <p:spPr>
          <a:xfrm>
            <a:off x="1563757" y="55153"/>
            <a:ext cx="8487077" cy="514691"/>
          </a:xfrm>
        </p:spPr>
        <p:txBody>
          <a:bodyPr/>
          <a:lstStyle/>
          <a:p>
            <a:pPr algn="ctr"/>
            <a:r>
              <a:rPr lang="en-US" sz="3200" dirty="0">
                <a:latin typeface="Times New Roman" panose="02020603050405020304" pitchFamily="18" charset="0"/>
                <a:cs typeface="Times New Roman" panose="02020603050405020304" pitchFamily="18" charset="0"/>
              </a:rPr>
              <a:t>Self-Portrait with Two Circles (1660)</a:t>
            </a:r>
          </a:p>
        </p:txBody>
      </p:sp>
      <p:pic>
        <p:nvPicPr>
          <p:cNvPr id="11" name="Content Placeholder 10">
            <a:extLst>
              <a:ext uri="{FF2B5EF4-FFF2-40B4-BE49-F238E27FC236}">
                <a16:creationId xmlns:a16="http://schemas.microsoft.com/office/drawing/2014/main" id="{779FDC92-E380-47F6-81DA-A6CF7F0E1D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0542" y="795130"/>
            <a:ext cx="4881094" cy="5880836"/>
          </a:xfrm>
        </p:spPr>
      </p:pic>
    </p:spTree>
    <p:extLst>
      <p:ext uri="{BB962C8B-B14F-4D97-AF65-F5344CB8AC3E}">
        <p14:creationId xmlns:p14="http://schemas.microsoft.com/office/powerpoint/2010/main" val="1077058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A6A2-5444-4529-918E-8AE31426A11C}"/>
              </a:ext>
            </a:extLst>
          </p:cNvPr>
          <p:cNvSpPr>
            <a:spLocks noGrp="1"/>
          </p:cNvSpPr>
          <p:nvPr>
            <p:ph type="title"/>
          </p:nvPr>
        </p:nvSpPr>
        <p:spPr>
          <a:xfrm>
            <a:off x="1563757" y="55153"/>
            <a:ext cx="8487077" cy="514691"/>
          </a:xfrm>
        </p:spPr>
        <p:txBody>
          <a:bodyPr/>
          <a:lstStyle/>
          <a:p>
            <a:pPr algn="ctr"/>
            <a:r>
              <a:rPr lang="en-US" sz="3200" dirty="0">
                <a:latin typeface="Times New Roman" panose="02020603050405020304" pitchFamily="18" charset="0"/>
                <a:cs typeface="Times New Roman" panose="02020603050405020304" pitchFamily="18" charset="0"/>
              </a:rPr>
              <a:t>Syndics of the Drapers' Guild (1662)</a:t>
            </a:r>
          </a:p>
        </p:txBody>
      </p:sp>
      <p:pic>
        <p:nvPicPr>
          <p:cNvPr id="7" name="Content Placeholder 6">
            <a:extLst>
              <a:ext uri="{FF2B5EF4-FFF2-40B4-BE49-F238E27FC236}">
                <a16:creationId xmlns:a16="http://schemas.microsoft.com/office/drawing/2014/main" id="{1E59F7A6-B1AC-476A-8907-D3C8205830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1233" y="784858"/>
            <a:ext cx="8594975" cy="5812354"/>
          </a:xfrm>
        </p:spPr>
      </p:pic>
    </p:spTree>
    <p:extLst>
      <p:ext uri="{BB962C8B-B14F-4D97-AF65-F5344CB8AC3E}">
        <p14:creationId xmlns:p14="http://schemas.microsoft.com/office/powerpoint/2010/main" val="2377143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A6A2-5444-4529-918E-8AE31426A11C}"/>
              </a:ext>
            </a:extLst>
          </p:cNvPr>
          <p:cNvSpPr>
            <a:spLocks noGrp="1"/>
          </p:cNvSpPr>
          <p:nvPr>
            <p:ph type="title"/>
          </p:nvPr>
        </p:nvSpPr>
        <p:spPr>
          <a:xfrm>
            <a:off x="1563757" y="55153"/>
            <a:ext cx="8487077" cy="514691"/>
          </a:xfrm>
        </p:spPr>
        <p:txBody>
          <a:bodyPr/>
          <a:lstStyle/>
          <a:p>
            <a:pPr algn="ctr"/>
            <a:r>
              <a:rPr lang="en-US" sz="3200" dirty="0">
                <a:latin typeface="Times New Roman" panose="02020603050405020304" pitchFamily="18" charset="0"/>
                <a:cs typeface="Times New Roman" panose="02020603050405020304" pitchFamily="18" charset="0"/>
              </a:rPr>
              <a:t>The Conspiracy of Claudius Civilis (1661-62)</a:t>
            </a:r>
          </a:p>
        </p:txBody>
      </p:sp>
      <p:pic>
        <p:nvPicPr>
          <p:cNvPr id="15" name="Content Placeholder 14">
            <a:extLst>
              <a:ext uri="{FF2B5EF4-FFF2-40B4-BE49-F238E27FC236}">
                <a16:creationId xmlns:a16="http://schemas.microsoft.com/office/drawing/2014/main" id="{E532D14C-E9D5-4280-9327-C9AB7E9D021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86" t="1749" r="1600" b="2275"/>
          <a:stretch/>
        </p:blipFill>
        <p:spPr>
          <a:xfrm>
            <a:off x="1662419" y="954156"/>
            <a:ext cx="8594764" cy="5419359"/>
          </a:xfrm>
        </p:spPr>
      </p:pic>
    </p:spTree>
    <p:extLst>
      <p:ext uri="{BB962C8B-B14F-4D97-AF65-F5344CB8AC3E}">
        <p14:creationId xmlns:p14="http://schemas.microsoft.com/office/powerpoint/2010/main" val="4285287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A6A2-5444-4529-918E-8AE31426A11C}"/>
              </a:ext>
            </a:extLst>
          </p:cNvPr>
          <p:cNvSpPr>
            <a:spLocks noGrp="1"/>
          </p:cNvSpPr>
          <p:nvPr>
            <p:ph type="title"/>
          </p:nvPr>
        </p:nvSpPr>
        <p:spPr>
          <a:xfrm>
            <a:off x="1563757" y="55153"/>
            <a:ext cx="8487077" cy="514691"/>
          </a:xfrm>
        </p:spPr>
        <p:txBody>
          <a:bodyPr/>
          <a:lstStyle/>
          <a:p>
            <a:pPr algn="ctr"/>
            <a:r>
              <a:rPr lang="en-US" sz="3200" dirty="0">
                <a:latin typeface="Times New Roman" panose="02020603050405020304" pitchFamily="18" charset="0"/>
                <a:cs typeface="Times New Roman" panose="02020603050405020304" pitchFamily="18" charset="0"/>
              </a:rPr>
              <a:t>The Jewish Bride (1667)</a:t>
            </a:r>
          </a:p>
        </p:txBody>
      </p:sp>
      <p:pic>
        <p:nvPicPr>
          <p:cNvPr id="6" name="Content Placeholder 5">
            <a:extLst>
              <a:ext uri="{FF2B5EF4-FFF2-40B4-BE49-F238E27FC236}">
                <a16:creationId xmlns:a16="http://schemas.microsoft.com/office/drawing/2014/main" id="{B40B7AF7-6E4D-4D7F-A360-07E5D69382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8712" y="742123"/>
            <a:ext cx="7986921" cy="5766730"/>
          </a:xfrm>
        </p:spPr>
      </p:pic>
    </p:spTree>
    <p:extLst>
      <p:ext uri="{BB962C8B-B14F-4D97-AF65-F5344CB8AC3E}">
        <p14:creationId xmlns:p14="http://schemas.microsoft.com/office/powerpoint/2010/main" val="19579336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A6A2-5444-4529-918E-8AE31426A11C}"/>
              </a:ext>
            </a:extLst>
          </p:cNvPr>
          <p:cNvSpPr>
            <a:spLocks noGrp="1"/>
          </p:cNvSpPr>
          <p:nvPr>
            <p:ph type="title"/>
          </p:nvPr>
        </p:nvSpPr>
        <p:spPr>
          <a:xfrm>
            <a:off x="1563757" y="55153"/>
            <a:ext cx="8487077" cy="514691"/>
          </a:xfrm>
        </p:spPr>
        <p:txBody>
          <a:bodyPr/>
          <a:lstStyle/>
          <a:p>
            <a:pPr algn="ctr"/>
            <a:r>
              <a:rPr lang="en-US" sz="3200" dirty="0">
                <a:latin typeface="Times New Roman" panose="02020603050405020304" pitchFamily="18" charset="0"/>
                <a:cs typeface="Times New Roman" panose="02020603050405020304" pitchFamily="18" charset="0"/>
              </a:rPr>
              <a:t>The Return of the Prodigal Son (1667)</a:t>
            </a:r>
          </a:p>
        </p:txBody>
      </p:sp>
      <p:pic>
        <p:nvPicPr>
          <p:cNvPr id="7" name="Content Placeholder 6">
            <a:extLst>
              <a:ext uri="{FF2B5EF4-FFF2-40B4-BE49-F238E27FC236}">
                <a16:creationId xmlns:a16="http://schemas.microsoft.com/office/drawing/2014/main" id="{F1E26E9B-7D12-4F83-80D6-4F31918026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0524" y="669512"/>
            <a:ext cx="4708900" cy="6089097"/>
          </a:xfrm>
        </p:spPr>
      </p:pic>
    </p:spTree>
    <p:extLst>
      <p:ext uri="{BB962C8B-B14F-4D97-AF65-F5344CB8AC3E}">
        <p14:creationId xmlns:p14="http://schemas.microsoft.com/office/powerpoint/2010/main" val="3803013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A6A2-5444-4529-918E-8AE31426A11C}"/>
              </a:ext>
            </a:extLst>
          </p:cNvPr>
          <p:cNvSpPr>
            <a:spLocks noGrp="1"/>
          </p:cNvSpPr>
          <p:nvPr>
            <p:ph type="title"/>
          </p:nvPr>
        </p:nvSpPr>
        <p:spPr>
          <a:xfrm>
            <a:off x="1563757" y="55153"/>
            <a:ext cx="8487077" cy="514691"/>
          </a:xfrm>
        </p:spPr>
        <p:txBody>
          <a:bodyPr/>
          <a:lstStyle/>
          <a:p>
            <a:pPr algn="ctr"/>
            <a:r>
              <a:rPr lang="en-US" sz="3200" dirty="0">
                <a:latin typeface="Times New Roman" panose="02020603050405020304" pitchFamily="18" charset="0"/>
                <a:cs typeface="Times New Roman" panose="02020603050405020304" pitchFamily="18" charset="0"/>
              </a:rPr>
              <a:t>Self-Portrait (1669)</a:t>
            </a:r>
          </a:p>
        </p:txBody>
      </p:sp>
      <p:pic>
        <p:nvPicPr>
          <p:cNvPr id="7" name="Content Placeholder 6">
            <a:extLst>
              <a:ext uri="{FF2B5EF4-FFF2-40B4-BE49-F238E27FC236}">
                <a16:creationId xmlns:a16="http://schemas.microsoft.com/office/drawing/2014/main" id="{4C5226A7-355C-4AD6-A640-3BF0272287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26296" y="706679"/>
            <a:ext cx="4837043" cy="5983971"/>
          </a:xfrm>
        </p:spPr>
      </p:pic>
    </p:spTree>
    <p:extLst>
      <p:ext uri="{BB962C8B-B14F-4D97-AF65-F5344CB8AC3E}">
        <p14:creationId xmlns:p14="http://schemas.microsoft.com/office/powerpoint/2010/main" val="2368890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A6A2-5444-4529-918E-8AE31426A11C}"/>
              </a:ext>
            </a:extLst>
          </p:cNvPr>
          <p:cNvSpPr>
            <a:spLocks noGrp="1"/>
          </p:cNvSpPr>
          <p:nvPr>
            <p:ph type="title"/>
          </p:nvPr>
        </p:nvSpPr>
        <p:spPr>
          <a:xfrm>
            <a:off x="1563757" y="55153"/>
            <a:ext cx="8487077" cy="514691"/>
          </a:xfrm>
        </p:spPr>
        <p:txBody>
          <a:bodyPr/>
          <a:lstStyle/>
          <a:p>
            <a:pPr algn="ctr"/>
            <a:r>
              <a:rPr lang="en-US" sz="3200" dirty="0">
                <a:latin typeface="Times New Roman" panose="02020603050405020304" pitchFamily="18" charset="0"/>
                <a:cs typeface="Times New Roman" panose="02020603050405020304" pitchFamily="18" charset="0"/>
              </a:rPr>
              <a:t>Self-Portrait (1669)</a:t>
            </a:r>
          </a:p>
        </p:txBody>
      </p:sp>
      <p:pic>
        <p:nvPicPr>
          <p:cNvPr id="6" name="Content Placeholder 5">
            <a:extLst>
              <a:ext uri="{FF2B5EF4-FFF2-40B4-BE49-F238E27FC236}">
                <a16:creationId xmlns:a16="http://schemas.microsoft.com/office/drawing/2014/main" id="{ED4769E2-F463-4362-BB57-5304109254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2544" y="636104"/>
            <a:ext cx="5527349" cy="5983357"/>
          </a:xfrm>
        </p:spPr>
      </p:pic>
    </p:spTree>
    <p:extLst>
      <p:ext uri="{BB962C8B-B14F-4D97-AF65-F5344CB8AC3E}">
        <p14:creationId xmlns:p14="http://schemas.microsoft.com/office/powerpoint/2010/main" val="3618420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2CEF5-8A59-44A0-9BD5-DCF30E16ECDD}"/>
              </a:ext>
            </a:extLst>
          </p:cNvPr>
          <p:cNvSpPr>
            <a:spLocks noGrp="1"/>
          </p:cNvSpPr>
          <p:nvPr>
            <p:ph type="title"/>
          </p:nvPr>
        </p:nvSpPr>
        <p:spPr>
          <a:xfrm>
            <a:off x="1931569" y="187677"/>
            <a:ext cx="9404723" cy="620708"/>
          </a:xfrm>
        </p:spPr>
        <p:txBody>
          <a:bodyPr/>
          <a:lstStyle/>
          <a:p>
            <a:r>
              <a:rPr lang="en-US" sz="2800" dirty="0">
                <a:latin typeface="Times New Roman" panose="02020603050405020304" pitchFamily="18" charset="0"/>
                <a:cs typeface="Times New Roman" panose="02020603050405020304" pitchFamily="18" charset="0"/>
              </a:rPr>
              <a:t>Rembrandt van Rijn-</a:t>
            </a:r>
            <a:r>
              <a:rPr lang="en-US" sz="24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Dutch Painter, Draftsman and a Printmaker)</a:t>
            </a:r>
            <a:br>
              <a:rPr lang="en-US" dirty="0"/>
            </a:br>
            <a:endParaRPr lang="en-US" dirty="0"/>
          </a:p>
        </p:txBody>
      </p:sp>
      <p:sp>
        <p:nvSpPr>
          <p:cNvPr id="3" name="Content Placeholder 2">
            <a:extLst>
              <a:ext uri="{FF2B5EF4-FFF2-40B4-BE49-F238E27FC236}">
                <a16:creationId xmlns:a16="http://schemas.microsoft.com/office/drawing/2014/main" id="{CFBB14EF-B459-4433-9ADD-26E4F4A122F1}"/>
              </a:ext>
            </a:extLst>
          </p:cNvPr>
          <p:cNvSpPr>
            <a:spLocks noGrp="1"/>
          </p:cNvSpPr>
          <p:nvPr>
            <p:ph idx="1"/>
          </p:nvPr>
        </p:nvSpPr>
        <p:spPr>
          <a:xfrm>
            <a:off x="39758" y="980659"/>
            <a:ext cx="11847443" cy="5897218"/>
          </a:xfrm>
        </p:spPr>
        <p:txBody>
          <a:bodyPr>
            <a:noAutofit/>
          </a:bodyPr>
          <a:lstStyle/>
          <a:p>
            <a:r>
              <a:rPr lang="en-US" sz="2200" dirty="0">
                <a:latin typeface="Times New Roman" panose="02020603050405020304" pitchFamily="18" charset="0"/>
                <a:cs typeface="Times New Roman" panose="02020603050405020304" pitchFamily="18" charset="0"/>
              </a:rPr>
              <a:t>Rembrandt was renowned for his outstanding ability to not only depict very natural, realistic human figures but even more importantly, to portray deep human feelings, imperfections and morality. He believed that human emotions were more important than any other aspects of life and his subject’s feelings and experiences are what he wanted to convey even when painting them within the context of history, religion, or society.</a:t>
            </a:r>
          </a:p>
          <a:p>
            <a:r>
              <a:rPr lang="en-US" sz="2200" dirty="0">
                <a:latin typeface="Times New Roman" panose="02020603050405020304" pitchFamily="18" charset="0"/>
                <a:cs typeface="Times New Roman" panose="02020603050405020304" pitchFamily="18" charset="0"/>
              </a:rPr>
              <a:t>An intense psychological study of people, objects, and their surroundings coupled with an intense Christian devotion fueled Rembrandt’s life and work. Exceptionally gifted as an artist from a very young age, he became a master of portraits of all types, historical, biblical, and mythological scenes, as well as simple, charming but dramatic landscapes.</a:t>
            </a:r>
          </a:p>
          <a:p>
            <a:r>
              <a:rPr lang="en-US" sz="2200" dirty="0">
                <a:latin typeface="Times New Roman" panose="02020603050405020304" pitchFamily="18" charset="0"/>
                <a:cs typeface="Times New Roman" panose="02020603050405020304" pitchFamily="18" charset="0"/>
              </a:rPr>
              <a:t>He used many types of materials and techniques with unusual sensitivity and spontaneity to develop his message. His approaches to composition, color usage, and shadow were everchanging to produce the most powerfully moving but most natural moments of human existence. </a:t>
            </a:r>
          </a:p>
          <a:p>
            <a:r>
              <a:rPr lang="en-US" sz="2200" dirty="0">
                <a:latin typeface="Times New Roman" panose="02020603050405020304" pitchFamily="18" charset="0"/>
                <a:cs typeface="Times New Roman" panose="02020603050405020304" pitchFamily="18" charset="0"/>
              </a:rPr>
              <a:t>One of Rembrandt’s biggest contributions was his transformation of the etching process from a relatively new reproductive technique into a true art form. His reputation as the greatest etcher in the history of the medium remains to date. Although few of his paintings left the Dutch Republic during his lifetime, his prints were widely circulated throughout Europe.</a:t>
            </a:r>
          </a:p>
        </p:txBody>
      </p:sp>
    </p:spTree>
    <p:extLst>
      <p:ext uri="{BB962C8B-B14F-4D97-AF65-F5344CB8AC3E}">
        <p14:creationId xmlns:p14="http://schemas.microsoft.com/office/powerpoint/2010/main" val="4235823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2CEF5-8A59-44A0-9BD5-DCF30E16ECDD}"/>
              </a:ext>
            </a:extLst>
          </p:cNvPr>
          <p:cNvSpPr>
            <a:spLocks noGrp="1"/>
          </p:cNvSpPr>
          <p:nvPr>
            <p:ph type="title"/>
          </p:nvPr>
        </p:nvSpPr>
        <p:spPr>
          <a:xfrm>
            <a:off x="1282213" y="187677"/>
            <a:ext cx="9404723" cy="620708"/>
          </a:xfrm>
        </p:spPr>
        <p:txBody>
          <a:bodyPr/>
          <a:lstStyle/>
          <a:p>
            <a:pPr algn="ctr"/>
            <a:r>
              <a:rPr lang="en-US" sz="2800" dirty="0">
                <a:latin typeface="Times New Roman" panose="02020603050405020304" pitchFamily="18" charset="0"/>
                <a:cs typeface="Times New Roman" panose="02020603050405020304" pitchFamily="18" charset="0"/>
              </a:rPr>
              <a:t>Rembrandt van Rijn-</a:t>
            </a:r>
            <a:r>
              <a:rPr lang="en-US" sz="24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Dutch Painter, Draftsman and a Printmaker)</a:t>
            </a:r>
            <a:br>
              <a:rPr lang="en-US" dirty="0"/>
            </a:br>
            <a:endParaRPr lang="en-US" dirty="0"/>
          </a:p>
        </p:txBody>
      </p:sp>
      <p:sp>
        <p:nvSpPr>
          <p:cNvPr id="3" name="Content Placeholder 2">
            <a:extLst>
              <a:ext uri="{FF2B5EF4-FFF2-40B4-BE49-F238E27FC236}">
                <a16:creationId xmlns:a16="http://schemas.microsoft.com/office/drawing/2014/main" id="{CFBB14EF-B459-4433-9ADD-26E4F4A122F1}"/>
              </a:ext>
            </a:extLst>
          </p:cNvPr>
          <p:cNvSpPr>
            <a:spLocks noGrp="1"/>
          </p:cNvSpPr>
          <p:nvPr>
            <p:ph idx="1"/>
          </p:nvPr>
        </p:nvSpPr>
        <p:spPr>
          <a:xfrm>
            <a:off x="66262" y="1073423"/>
            <a:ext cx="11860697" cy="5751443"/>
          </a:xfrm>
        </p:spPr>
        <p:txBody>
          <a:bodyPr>
            <a:noAutofit/>
          </a:bodyPr>
          <a:lstStyle/>
          <a:p>
            <a:r>
              <a:rPr lang="en-US" sz="2200" dirty="0">
                <a:latin typeface="Times New Roman" panose="02020603050405020304" pitchFamily="18" charset="0"/>
                <a:cs typeface="Times New Roman" panose="02020603050405020304" pitchFamily="18" charset="0"/>
              </a:rPr>
              <a:t>Rembrandt’s extensive self-portraits are notable in that they inform a unique visual biography of the artist. Whether painting himself in costume or as an ordinary man, he surveyed himself without vanity and with a vulnerable sincerity.</a:t>
            </a:r>
          </a:p>
          <a:p>
            <a:r>
              <a:rPr lang="en-US" sz="2200" dirty="0">
                <a:latin typeface="Times New Roman" panose="02020603050405020304" pitchFamily="18" charset="0"/>
                <a:cs typeface="Times New Roman" panose="02020603050405020304" pitchFamily="18" charset="0"/>
              </a:rPr>
              <a:t>During the Dutch Golden Age, portraiture rose in popularity. With the new trade routes delivering an awareness of exotic cultures and foreign interests, members of the new merchant class enjoyed commissioning imaginative likenesses of their selves to display in their homes, and companies and other professional organizations would also acquire group portraits. Rembrandt was one of the greatest portraitists of this time, known for his flawless capturing of his subject’s distinct personalities and emotional features.</a:t>
            </a:r>
          </a:p>
          <a:p>
            <a:r>
              <a:rPr lang="en-US" sz="2200" dirty="0">
                <a:latin typeface="Times New Roman" panose="02020603050405020304" pitchFamily="18" charset="0"/>
                <a:cs typeface="Times New Roman" panose="02020603050405020304" pitchFamily="18" charset="0"/>
              </a:rPr>
              <a:t>Although illustrated scenes from the Bible and large-scale history paintings were falling out of fashion, Rembrandt remained devoted to the genre compelled by a deep religious devotion and empathy for the human condition. He has been called one of the great prophets of civilization due to his humane rendering of these age-old narratives.</a:t>
            </a:r>
          </a:p>
        </p:txBody>
      </p:sp>
    </p:spTree>
    <p:extLst>
      <p:ext uri="{BB962C8B-B14F-4D97-AF65-F5344CB8AC3E}">
        <p14:creationId xmlns:p14="http://schemas.microsoft.com/office/powerpoint/2010/main" val="26943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2CEF5-8A59-44A0-9BD5-DCF30E16ECDD}"/>
              </a:ext>
            </a:extLst>
          </p:cNvPr>
          <p:cNvSpPr>
            <a:spLocks noGrp="1"/>
          </p:cNvSpPr>
          <p:nvPr>
            <p:ph type="title"/>
          </p:nvPr>
        </p:nvSpPr>
        <p:spPr>
          <a:xfrm>
            <a:off x="1825555" y="214184"/>
            <a:ext cx="9404723" cy="620708"/>
          </a:xfrm>
        </p:spPr>
        <p:txBody>
          <a:bodyPr/>
          <a:lstStyle/>
          <a:p>
            <a:r>
              <a:rPr lang="en-US" sz="2800" dirty="0">
                <a:latin typeface="Times New Roman" panose="02020603050405020304" pitchFamily="18" charset="0"/>
                <a:cs typeface="Times New Roman" panose="02020603050405020304" pitchFamily="18" charset="0"/>
              </a:rPr>
              <a:t>Rembrandt van Rijn-</a:t>
            </a:r>
            <a:r>
              <a:rPr lang="en-US" sz="24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Dutch Painter, Draftsman and a Printmaker)</a:t>
            </a:r>
            <a:br>
              <a:rPr lang="en-US" dirty="0"/>
            </a:br>
            <a:endParaRPr lang="en-US" dirty="0"/>
          </a:p>
        </p:txBody>
      </p:sp>
      <p:sp>
        <p:nvSpPr>
          <p:cNvPr id="3" name="Content Placeholder 2">
            <a:extLst>
              <a:ext uri="{FF2B5EF4-FFF2-40B4-BE49-F238E27FC236}">
                <a16:creationId xmlns:a16="http://schemas.microsoft.com/office/drawing/2014/main" id="{CFBB14EF-B459-4433-9ADD-26E4F4A122F1}"/>
              </a:ext>
            </a:extLst>
          </p:cNvPr>
          <p:cNvSpPr>
            <a:spLocks noGrp="1"/>
          </p:cNvSpPr>
          <p:nvPr>
            <p:ph idx="1"/>
          </p:nvPr>
        </p:nvSpPr>
        <p:spPr>
          <a:xfrm>
            <a:off x="106017" y="1126431"/>
            <a:ext cx="11741426" cy="5499652"/>
          </a:xfrm>
        </p:spPr>
        <p:txBody>
          <a:bodyPr>
            <a:noAutofit/>
          </a:bodyPr>
          <a:lstStyle/>
          <a:p>
            <a:r>
              <a:rPr lang="en-US" sz="2200" dirty="0">
                <a:latin typeface="Times New Roman" panose="02020603050405020304" pitchFamily="18" charset="0"/>
                <a:cs typeface="Times New Roman" panose="02020603050405020304" pitchFamily="18" charset="0"/>
              </a:rPr>
              <a:t>Rembrandt would surpass the inventiveness of Titian and Velazquez with his progressive handling of paint, making it as much a subject in the composition of a painting as his figures. Variations of brush stroke between loose and rough, or the manipulation of textures through scratching or with a palette knife, would all contribute greatly to a radically new signature style that would influence generations to come.</a:t>
            </a:r>
          </a:p>
          <a:p>
            <a:r>
              <a:rPr lang="en-US" sz="2200" dirty="0">
                <a:latin typeface="Times New Roman" panose="02020603050405020304" pitchFamily="18" charset="0"/>
                <a:cs typeface="Times New Roman" panose="02020603050405020304" pitchFamily="18" charset="0"/>
              </a:rPr>
              <a:t>His approach to composition and his rendering of space and light—like his handling of contour, form, and color, his brushwork, and (in his drawings and etchings) his treatment of line and tone—are subject to gradual (or sometimes abrupt) transformation, even within a single work. </a:t>
            </a:r>
          </a:p>
          <a:p>
            <a:pPr lvl="0">
              <a:buClr>
                <a:srgbClr val="39302A">
                  <a:lumMod val="40000"/>
                  <a:lumOff val="60000"/>
                </a:srgbClr>
              </a:buClr>
            </a:pPr>
            <a:r>
              <a:rPr lang="en-US" sz="2200" dirty="0">
                <a:solidFill>
                  <a:prstClr val="white"/>
                </a:solidFill>
                <a:latin typeface="Times New Roman" panose="02020603050405020304" pitchFamily="18" charset="0"/>
                <a:cs typeface="Times New Roman" panose="02020603050405020304" pitchFamily="18" charset="0"/>
              </a:rPr>
              <a:t>Some of the qualities most frequently associated with the Baroque are grandeur, sensuous richness, drama, vitality, movement, tension, emotional exuberance, and a tendency to blur distinctions between the various arts, all were present in his work.</a:t>
            </a: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3517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A6A2-5444-4529-918E-8AE31426A11C}"/>
              </a:ext>
            </a:extLst>
          </p:cNvPr>
          <p:cNvSpPr>
            <a:spLocks noGrp="1"/>
          </p:cNvSpPr>
          <p:nvPr>
            <p:ph type="title"/>
          </p:nvPr>
        </p:nvSpPr>
        <p:spPr>
          <a:xfrm>
            <a:off x="1563757" y="55153"/>
            <a:ext cx="8487077" cy="514691"/>
          </a:xfrm>
        </p:spPr>
        <p:txBody>
          <a:bodyPr/>
          <a:lstStyle/>
          <a:p>
            <a:pPr algn="ctr"/>
            <a:r>
              <a:rPr lang="en-US" sz="3200" dirty="0">
                <a:latin typeface="Times New Roman" panose="02020603050405020304" pitchFamily="18" charset="0"/>
                <a:cs typeface="Times New Roman" panose="02020603050405020304" pitchFamily="18" charset="0"/>
              </a:rPr>
              <a:t>The Artist in his Studio (1628)</a:t>
            </a:r>
          </a:p>
        </p:txBody>
      </p:sp>
      <p:pic>
        <p:nvPicPr>
          <p:cNvPr id="6" name="Content Placeholder 5">
            <a:extLst>
              <a:ext uri="{FF2B5EF4-FFF2-40B4-BE49-F238E27FC236}">
                <a16:creationId xmlns:a16="http://schemas.microsoft.com/office/drawing/2014/main" id="{48946FE9-D1E4-4DF3-8A40-C0700A6035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2598" y="671482"/>
            <a:ext cx="7613522" cy="5982054"/>
          </a:xfrm>
        </p:spPr>
      </p:pic>
    </p:spTree>
    <p:extLst>
      <p:ext uri="{BB962C8B-B14F-4D97-AF65-F5344CB8AC3E}">
        <p14:creationId xmlns:p14="http://schemas.microsoft.com/office/powerpoint/2010/main" val="1712720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A6A2-5444-4529-918E-8AE31426A11C}"/>
              </a:ext>
            </a:extLst>
          </p:cNvPr>
          <p:cNvSpPr>
            <a:spLocks noGrp="1"/>
          </p:cNvSpPr>
          <p:nvPr>
            <p:ph type="title"/>
          </p:nvPr>
        </p:nvSpPr>
        <p:spPr>
          <a:xfrm>
            <a:off x="1563757" y="55153"/>
            <a:ext cx="8487077" cy="514691"/>
          </a:xfrm>
        </p:spPr>
        <p:txBody>
          <a:bodyPr/>
          <a:lstStyle/>
          <a:p>
            <a:pPr algn="ctr"/>
            <a:r>
              <a:rPr lang="en-US" sz="3200" dirty="0">
                <a:latin typeface="Times New Roman" panose="02020603050405020304" pitchFamily="18" charset="0"/>
                <a:cs typeface="Times New Roman" panose="02020603050405020304" pitchFamily="18" charset="0"/>
              </a:rPr>
              <a:t>Self Portrait (1629)</a:t>
            </a:r>
          </a:p>
        </p:txBody>
      </p:sp>
      <p:pic>
        <p:nvPicPr>
          <p:cNvPr id="7" name="Content Placeholder 6">
            <a:extLst>
              <a:ext uri="{FF2B5EF4-FFF2-40B4-BE49-F238E27FC236}">
                <a16:creationId xmlns:a16="http://schemas.microsoft.com/office/drawing/2014/main" id="{1B8E4E8A-D700-4145-9553-2980766208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1822" y="748655"/>
            <a:ext cx="4823791" cy="5858857"/>
          </a:xfrm>
        </p:spPr>
      </p:pic>
    </p:spTree>
    <p:extLst>
      <p:ext uri="{BB962C8B-B14F-4D97-AF65-F5344CB8AC3E}">
        <p14:creationId xmlns:p14="http://schemas.microsoft.com/office/powerpoint/2010/main" val="1263360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A6A2-5444-4529-918E-8AE31426A11C}"/>
              </a:ext>
            </a:extLst>
          </p:cNvPr>
          <p:cNvSpPr>
            <a:spLocks noGrp="1"/>
          </p:cNvSpPr>
          <p:nvPr>
            <p:ph type="title"/>
          </p:nvPr>
        </p:nvSpPr>
        <p:spPr>
          <a:xfrm>
            <a:off x="1563757" y="55153"/>
            <a:ext cx="8487077" cy="514691"/>
          </a:xfrm>
        </p:spPr>
        <p:txBody>
          <a:bodyPr/>
          <a:lstStyle/>
          <a:p>
            <a:pPr algn="ctr"/>
            <a:r>
              <a:rPr lang="en-US" sz="3200" dirty="0">
                <a:latin typeface="Times New Roman" panose="02020603050405020304" pitchFamily="18" charset="0"/>
                <a:cs typeface="Times New Roman" panose="02020603050405020304" pitchFamily="18" charset="0"/>
              </a:rPr>
              <a:t>The Supper at Emmaus (1628)</a:t>
            </a:r>
          </a:p>
        </p:txBody>
      </p:sp>
      <p:pic>
        <p:nvPicPr>
          <p:cNvPr id="7" name="Content Placeholder 6">
            <a:extLst>
              <a:ext uri="{FF2B5EF4-FFF2-40B4-BE49-F238E27FC236}">
                <a16:creationId xmlns:a16="http://schemas.microsoft.com/office/drawing/2014/main" id="{7710C40D-A79E-4AFE-844E-AC5908F566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2767" y="980659"/>
            <a:ext cx="8193560" cy="5453270"/>
          </a:xfrm>
        </p:spPr>
      </p:pic>
    </p:spTree>
    <p:extLst>
      <p:ext uri="{BB962C8B-B14F-4D97-AF65-F5344CB8AC3E}">
        <p14:creationId xmlns:p14="http://schemas.microsoft.com/office/powerpoint/2010/main" val="34822184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187</TotalTime>
  <Words>1186</Words>
  <Application>Microsoft Office PowerPoint</Application>
  <PresentationFormat>Widescreen</PresentationFormat>
  <Paragraphs>66</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Algerian</vt:lpstr>
      <vt:lpstr>Arial</vt:lpstr>
      <vt:lpstr>Century Gothic</vt:lpstr>
      <vt:lpstr>Times New Roman</vt:lpstr>
      <vt:lpstr>Wingdings 3</vt:lpstr>
      <vt:lpstr>Ion</vt:lpstr>
      <vt:lpstr>Rembrandt (1606-1669)</vt:lpstr>
      <vt:lpstr>Prominent features of Baroque Art</vt:lpstr>
      <vt:lpstr>PowerPoint Presentation</vt:lpstr>
      <vt:lpstr>Rembrandt van Rijn-(Dutch Painter, Draftsman and a Printmaker) </vt:lpstr>
      <vt:lpstr>Rembrandt van Rijn-(Dutch Painter, Draftsman and a Printmaker) </vt:lpstr>
      <vt:lpstr>Rembrandt van Rijn-(Dutch Painter, Draftsman and a Printmaker) </vt:lpstr>
      <vt:lpstr>The Artist in his Studio (1628)</vt:lpstr>
      <vt:lpstr>Self Portrait (1629)</vt:lpstr>
      <vt:lpstr>The Supper at Emmaus (1628)</vt:lpstr>
      <vt:lpstr>Self Portrait (1630)</vt:lpstr>
      <vt:lpstr>Self-Portrait (1630)</vt:lpstr>
      <vt:lpstr>Self-Portrait (1630)</vt:lpstr>
      <vt:lpstr>Self-Portrait (1669)</vt:lpstr>
      <vt:lpstr>Man in Oriental Costume (1632)</vt:lpstr>
      <vt:lpstr>Philosopher in Mediatation (1632)</vt:lpstr>
      <vt:lpstr>The Storm on the Sea of Galilee (1633)</vt:lpstr>
      <vt:lpstr>Anatomy Lesson of Dr. Tulp (1632)</vt:lpstr>
      <vt:lpstr>Belshazzar’s Feast (1635)</vt:lpstr>
      <vt:lpstr>Self Portrait wearing a white featured bonnet (1635)</vt:lpstr>
      <vt:lpstr>Self-Portrait with Saskia (1636)</vt:lpstr>
      <vt:lpstr>Rembrandt and Saskia in the Parable of the Prodigal Son (1637)</vt:lpstr>
      <vt:lpstr>Self-Portrait (1639)</vt:lpstr>
      <vt:lpstr>Self Portrait (1640)</vt:lpstr>
      <vt:lpstr>The Night Watch (1642)</vt:lpstr>
      <vt:lpstr>The Return of the Prodigal Son, 1636 (Etching)</vt:lpstr>
      <vt:lpstr>The Prodigal Son, 1642 (pen and wash)</vt:lpstr>
      <vt:lpstr>Self Portrait (1642)</vt:lpstr>
      <vt:lpstr>Self-Portrait Drawing at a window (1648)</vt:lpstr>
      <vt:lpstr>The Man with the Golden Helmet (1650)</vt:lpstr>
      <vt:lpstr>Syndics of the Drapers' Guild (1655)</vt:lpstr>
      <vt:lpstr>Self Portrait (1655)</vt:lpstr>
      <vt:lpstr>Jacob Blessing the Sons of Joseph (1656)</vt:lpstr>
      <vt:lpstr>Self-Portrait with Two Circles (1660)</vt:lpstr>
      <vt:lpstr>Syndics of the Drapers' Guild (1662)</vt:lpstr>
      <vt:lpstr>The Conspiracy of Claudius Civilis (1661-62)</vt:lpstr>
      <vt:lpstr>The Jewish Bride (1667)</vt:lpstr>
      <vt:lpstr>The Return of the Prodigal Son (1667)</vt:lpstr>
      <vt:lpstr>Self-Portrait (1669)</vt:lpstr>
      <vt:lpstr>Self-Portrait (1669)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44</cp:revision>
  <dcterms:created xsi:type="dcterms:W3CDTF">2020-01-21T15:22:12Z</dcterms:created>
  <dcterms:modified xsi:type="dcterms:W3CDTF">2020-05-13T10:04:29Z</dcterms:modified>
</cp:coreProperties>
</file>